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4"/>
  </p:notesMasterIdLst>
  <p:handoutMasterIdLst>
    <p:handoutMasterId r:id="rId35"/>
  </p:handoutMasterIdLst>
  <p:sldIdLst>
    <p:sldId id="457" r:id="rId3"/>
    <p:sldId id="599" r:id="rId4"/>
    <p:sldId id="600" r:id="rId5"/>
    <p:sldId id="601" r:id="rId6"/>
    <p:sldId id="602" r:id="rId7"/>
    <p:sldId id="603" r:id="rId8"/>
    <p:sldId id="604" r:id="rId9"/>
    <p:sldId id="605" r:id="rId10"/>
    <p:sldId id="606" r:id="rId11"/>
    <p:sldId id="607" r:id="rId12"/>
    <p:sldId id="608" r:id="rId13"/>
    <p:sldId id="609" r:id="rId14"/>
    <p:sldId id="610" r:id="rId15"/>
    <p:sldId id="611" r:id="rId16"/>
    <p:sldId id="612" r:id="rId17"/>
    <p:sldId id="613" r:id="rId18"/>
    <p:sldId id="614" r:id="rId19"/>
    <p:sldId id="615" r:id="rId20"/>
    <p:sldId id="616" r:id="rId21"/>
    <p:sldId id="617" r:id="rId22"/>
    <p:sldId id="618" r:id="rId23"/>
    <p:sldId id="619" r:id="rId24"/>
    <p:sldId id="620" r:id="rId25"/>
    <p:sldId id="621" r:id="rId26"/>
    <p:sldId id="622" r:id="rId27"/>
    <p:sldId id="623" r:id="rId28"/>
    <p:sldId id="624" r:id="rId29"/>
    <p:sldId id="625" r:id="rId30"/>
    <p:sldId id="626" r:id="rId31"/>
    <p:sldId id="627" r:id="rId32"/>
    <p:sldId id="628" r:id="rId33"/>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323" autoAdjust="0"/>
    <p:restoredTop sz="94400" autoAdjust="0"/>
  </p:normalViewPr>
  <p:slideViewPr>
    <p:cSldViewPr snapToGrid="0">
      <p:cViewPr varScale="1">
        <p:scale>
          <a:sx n="69" d="100"/>
          <a:sy n="69" d="100"/>
        </p:scale>
        <p:origin x="52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49390CAA-5EE8-4234-9176-0BB6F7A19571}" type="slidenum">
              <a:rPr lang="de-DE"/>
              <a:pPr>
                <a:defRPr/>
              </a:pPr>
              <a:t>‹Nr.›</a:t>
            </a:fld>
            <a:endParaRPr lang="de-DE" dirty="0"/>
          </a:p>
        </p:txBody>
      </p:sp>
    </p:spTree>
    <p:extLst>
      <p:ext uri="{BB962C8B-B14F-4D97-AF65-F5344CB8AC3E}">
        <p14:creationId xmlns:p14="http://schemas.microsoft.com/office/powerpoint/2010/main" val="2357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3811499155"/>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34698003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74269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16049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863593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BC1F9B71-5FAD-4338-A960-8FE589F07194}"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F3190D7-F703-476E-91F8-EE464984D605}" type="slidenum">
              <a:rPr lang="de-DE"/>
              <a:pPr>
                <a:defRPr/>
              </a:pPr>
              <a:t>‹Nr.›</a:t>
            </a:fld>
            <a:endParaRPr lang="de-DE" dirty="0"/>
          </a:p>
        </p:txBody>
      </p:sp>
    </p:spTree>
    <p:extLst>
      <p:ext uri="{BB962C8B-B14F-4D97-AF65-F5344CB8AC3E}">
        <p14:creationId xmlns:p14="http://schemas.microsoft.com/office/powerpoint/2010/main" val="42577675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3DE96FC-3D32-4F50-B32E-5F819E90EEFA}"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C69A1DC-7190-4D05-9DC5-55F265711D7F}" type="slidenum">
              <a:rPr lang="de-DE"/>
              <a:pPr>
                <a:defRPr/>
              </a:pPr>
              <a:t>‹Nr.›</a:t>
            </a:fld>
            <a:endParaRPr lang="de-DE" dirty="0"/>
          </a:p>
        </p:txBody>
      </p:sp>
    </p:spTree>
    <p:extLst>
      <p:ext uri="{BB962C8B-B14F-4D97-AF65-F5344CB8AC3E}">
        <p14:creationId xmlns:p14="http://schemas.microsoft.com/office/powerpoint/2010/main" val="3263509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38FF90B3-A94E-4991-9F2B-C60B2C67294F}"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C0B68C2-DF85-440C-84E8-DAA2791F7249}" type="slidenum">
              <a:rPr lang="de-DE"/>
              <a:pPr>
                <a:defRPr/>
              </a:pPr>
              <a:t>‹Nr.›</a:t>
            </a:fld>
            <a:endParaRPr lang="de-DE" dirty="0"/>
          </a:p>
        </p:txBody>
      </p:sp>
    </p:spTree>
    <p:extLst>
      <p:ext uri="{BB962C8B-B14F-4D97-AF65-F5344CB8AC3E}">
        <p14:creationId xmlns:p14="http://schemas.microsoft.com/office/powerpoint/2010/main" val="19320833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E23B137B-8F87-4F8D-949F-17B384AD3C0F}"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FB95648-B0B0-4BB0-A36A-4512E0764595}" type="slidenum">
              <a:rPr lang="de-DE"/>
              <a:pPr>
                <a:defRPr/>
              </a:pPr>
              <a:t>‹Nr.›</a:t>
            </a:fld>
            <a:endParaRPr lang="de-DE" dirty="0"/>
          </a:p>
        </p:txBody>
      </p:sp>
    </p:spTree>
    <p:extLst>
      <p:ext uri="{BB962C8B-B14F-4D97-AF65-F5344CB8AC3E}">
        <p14:creationId xmlns:p14="http://schemas.microsoft.com/office/powerpoint/2010/main" val="6809031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89AD6AE2-2821-4976-8BBD-863A20E1D31A}" type="datetimeFigureOut">
              <a:rPr lang="de-DE"/>
              <a:pPr>
                <a:defRPr/>
              </a:pPr>
              <a:t>26.09.2022</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7DFC3D41-696F-433F-9F9D-1822568DE4D6}" type="slidenum">
              <a:rPr lang="de-DE"/>
              <a:pPr>
                <a:defRPr/>
              </a:pPr>
              <a:t>‹Nr.›</a:t>
            </a:fld>
            <a:endParaRPr lang="de-DE" dirty="0"/>
          </a:p>
        </p:txBody>
      </p:sp>
    </p:spTree>
    <p:extLst>
      <p:ext uri="{BB962C8B-B14F-4D97-AF65-F5344CB8AC3E}">
        <p14:creationId xmlns:p14="http://schemas.microsoft.com/office/powerpoint/2010/main" val="13585420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FD2E7AB-0325-4334-BAA3-44F6E29BE8B7}"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BBAEFA2-A30C-4816-A7C8-490D88BC1024}" type="slidenum">
              <a:rPr lang="de-DE"/>
              <a:pPr>
                <a:defRPr/>
              </a:pPr>
              <a:t>‹Nr.›</a:t>
            </a:fld>
            <a:endParaRPr lang="de-DE" dirty="0"/>
          </a:p>
        </p:txBody>
      </p:sp>
    </p:spTree>
    <p:extLst>
      <p:ext uri="{BB962C8B-B14F-4D97-AF65-F5344CB8AC3E}">
        <p14:creationId xmlns:p14="http://schemas.microsoft.com/office/powerpoint/2010/main" val="1582492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A73E747-F115-414B-81EC-646ADA66E067}" type="datetimeFigureOut">
              <a:rPr lang="de-DE"/>
              <a:pPr>
                <a:defRPr/>
              </a:pPr>
              <a:t>26.09.2022</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B74A6D8-609E-4C48-B85E-354BB41AAC21}" type="slidenum">
              <a:rPr lang="de-DE"/>
              <a:pPr>
                <a:defRPr/>
              </a:pPr>
              <a:t>‹Nr.›</a:t>
            </a:fld>
            <a:endParaRPr lang="de-DE" dirty="0"/>
          </a:p>
        </p:txBody>
      </p:sp>
    </p:spTree>
    <p:extLst>
      <p:ext uri="{BB962C8B-B14F-4D97-AF65-F5344CB8AC3E}">
        <p14:creationId xmlns:p14="http://schemas.microsoft.com/office/powerpoint/2010/main" val="1587196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6145710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44BF2361-8897-4BA3-9908-B98C20406336}"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B113355-D275-4162-B67E-80ADD3E32271}" type="slidenum">
              <a:rPr lang="de-DE"/>
              <a:pPr>
                <a:defRPr/>
              </a:pPr>
              <a:t>‹Nr.›</a:t>
            </a:fld>
            <a:endParaRPr lang="de-DE" dirty="0"/>
          </a:p>
        </p:txBody>
      </p:sp>
    </p:spTree>
    <p:extLst>
      <p:ext uri="{BB962C8B-B14F-4D97-AF65-F5344CB8AC3E}">
        <p14:creationId xmlns:p14="http://schemas.microsoft.com/office/powerpoint/2010/main" val="12525782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BCEF3B3-64A5-4A0F-A4B7-5E9A42098BC5}"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605AA54-0DCA-40EA-98E5-FE5FDA534DE1}" type="slidenum">
              <a:rPr lang="de-DE"/>
              <a:pPr>
                <a:defRPr/>
              </a:pPr>
              <a:t>‹Nr.›</a:t>
            </a:fld>
            <a:endParaRPr lang="de-DE" dirty="0"/>
          </a:p>
        </p:txBody>
      </p:sp>
    </p:spTree>
    <p:extLst>
      <p:ext uri="{BB962C8B-B14F-4D97-AF65-F5344CB8AC3E}">
        <p14:creationId xmlns:p14="http://schemas.microsoft.com/office/powerpoint/2010/main" val="13217532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10103F0-67DE-47D3-81B4-59FD5C5CC637}"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F634816-BD62-471B-9A72-718EF6962580}" type="slidenum">
              <a:rPr lang="de-DE"/>
              <a:pPr>
                <a:defRPr/>
              </a:pPr>
              <a:t>‹Nr.›</a:t>
            </a:fld>
            <a:endParaRPr lang="de-DE" dirty="0"/>
          </a:p>
        </p:txBody>
      </p:sp>
    </p:spTree>
    <p:extLst>
      <p:ext uri="{BB962C8B-B14F-4D97-AF65-F5344CB8AC3E}">
        <p14:creationId xmlns:p14="http://schemas.microsoft.com/office/powerpoint/2010/main" val="19481789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D655B49-4D12-4B02-9FC2-DD44313350B8}"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82346D9-F4AA-473E-9909-AA15A78C8DAA}" type="slidenum">
              <a:rPr lang="de-DE"/>
              <a:pPr>
                <a:defRPr/>
              </a:pPr>
              <a:t>‹Nr.›</a:t>
            </a:fld>
            <a:endParaRPr lang="de-DE" dirty="0"/>
          </a:p>
        </p:txBody>
      </p:sp>
    </p:spTree>
    <p:extLst>
      <p:ext uri="{BB962C8B-B14F-4D97-AF65-F5344CB8AC3E}">
        <p14:creationId xmlns:p14="http://schemas.microsoft.com/office/powerpoint/2010/main" val="13604026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7C593CD-FAFE-467B-80B3-3D47C8DA218C}"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A9CE3D26-7C33-4F02-BC90-20E8AA67B388}" type="slidenum">
              <a:rPr lang="de-DE"/>
              <a:pPr>
                <a:defRPr/>
              </a:pPr>
              <a:t>‹Nr.›</a:t>
            </a:fld>
            <a:endParaRPr lang="de-DE" dirty="0"/>
          </a:p>
        </p:txBody>
      </p:sp>
    </p:spTree>
    <p:extLst>
      <p:ext uri="{BB962C8B-B14F-4D97-AF65-F5344CB8AC3E}">
        <p14:creationId xmlns:p14="http://schemas.microsoft.com/office/powerpoint/2010/main" val="41794557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4100501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12874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57021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337877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2034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020369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467357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158D265B-41C4-4EE2-8449-A8BB9019F40E}" type="slidenum">
              <a:rPr lang="de-DE" sz="800" smtClean="0">
                <a:solidFill>
                  <a:schemeClr val="tx1"/>
                </a:solidFill>
              </a:rPr>
              <a:pPr algn="l">
                <a:spcBef>
                  <a:spcPct val="50000"/>
                </a:spcBef>
                <a:defRPr/>
              </a:pPr>
              <a:t>‹Nr.›</a:t>
            </a:fld>
            <a:r>
              <a:rPr lang="de-DE" sz="800" dirty="0" smtClean="0">
                <a:solidFill>
                  <a:schemeClr val="tx1"/>
                </a:solidFill>
              </a:rPr>
              <a:t>, AGU-Version 1.3 vom 02.08.2022</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817" r:id="rId1"/>
    <p:sldLayoutId id="2147489794" r:id="rId2"/>
    <p:sldLayoutId id="2147489795" r:id="rId3"/>
    <p:sldLayoutId id="2147489796" r:id="rId4"/>
    <p:sldLayoutId id="2147489797" r:id="rId5"/>
    <p:sldLayoutId id="2147489798" r:id="rId6"/>
    <p:sldLayoutId id="2147489799" r:id="rId7"/>
    <p:sldLayoutId id="2147489800" r:id="rId8"/>
    <p:sldLayoutId id="2147489801" r:id="rId9"/>
    <p:sldLayoutId id="2147489802" r:id="rId10"/>
    <p:sldLayoutId id="2147489803" r:id="rId11"/>
    <p:sldLayoutId id="2147489804"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97ECB4C9-5267-463E-B77D-F4B64ABDF359}" type="datetimeFigureOut">
              <a:rPr lang="de-DE"/>
              <a:pPr>
                <a:defRPr/>
              </a:pPr>
              <a:t>26.09.2022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CDAF9E5-4B21-4C1E-B0F3-39C7499A3283}"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805" r:id="rId1"/>
    <p:sldLayoutId id="2147489806" r:id="rId2"/>
    <p:sldLayoutId id="2147489807" r:id="rId3"/>
    <p:sldLayoutId id="2147489808" r:id="rId4"/>
    <p:sldLayoutId id="2147489809" r:id="rId5"/>
    <p:sldLayoutId id="2147489810" r:id="rId6"/>
    <p:sldLayoutId id="2147489811" r:id="rId7"/>
    <p:sldLayoutId id="2147489812" r:id="rId8"/>
    <p:sldLayoutId id="2147489813" r:id="rId9"/>
    <p:sldLayoutId id="2147489814" r:id="rId10"/>
    <p:sldLayoutId id="2147489815" r:id="rId11"/>
    <p:sldLayoutId id="2147489816"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8.pn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jpe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jpeg"/><Relationship Id="rId3" Type="http://schemas.openxmlformats.org/officeDocument/2006/relationships/image" Target="../media/image63.png"/><Relationship Id="rId7" Type="http://schemas.openxmlformats.org/officeDocument/2006/relationships/image" Target="../media/image67.jpe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25.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jpeg"/><Relationship Id="rId10" Type="http://schemas.openxmlformats.org/officeDocument/2006/relationships/image" Target="../media/image70.png"/><Relationship Id="rId19" Type="http://schemas.openxmlformats.org/officeDocument/2006/relationships/image" Target="../media/image28.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2.jpe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png"/><Relationship Id="rId1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fh-suedwestfalen.agu-hochschulen.de/fileadmin/user_upload/DATEN/DokumenteFHSWF/verbandkasten_standorte.pdf"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7" name="Text Box 6"/>
          <p:cNvSpPr txBox="1">
            <a:spLocks noChangeArrowheads="1"/>
          </p:cNvSpPr>
          <p:nvPr/>
        </p:nvSpPr>
        <p:spPr bwMode="auto">
          <a:xfrm>
            <a:off x="573088" y="5609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Soest</a:t>
            </a:r>
            <a:endParaRPr lang="de-DE" altLang="de-DE" sz="1800" dirty="0">
              <a:solidFill>
                <a:schemeClr val="bg1"/>
              </a:solidFill>
            </a:endParaRPr>
          </a:p>
        </p:txBody>
      </p:sp>
      <p:sp>
        <p:nvSpPr>
          <p:cNvPr id="8" name="Rectangle 18"/>
          <p:cNvSpPr>
            <a:spLocks noGrp="1" noChangeArrowheads="1"/>
          </p:cNvSpPr>
          <p:nvPr>
            <p:ph type="ctrTitle" sz="quarter"/>
          </p:nvPr>
        </p:nvSpPr>
        <p:spPr>
          <a:xfrm>
            <a:off x="573088" y="229253"/>
            <a:ext cx="8074025" cy="365125"/>
          </a:xfrm>
        </p:spPr>
        <p:txBody>
          <a:bodyPr/>
          <a:lstStyle/>
          <a:p>
            <a:r>
              <a:rPr lang="de-DE" altLang="de-DE" dirty="0"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5" name="Picture 3" descr="X:\FASI\Administration AGU\Unterweisung\Studentenunterweisung\Brandschutz_A_Ausha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479"/>
          <a:stretch/>
        </p:blipFill>
        <p:spPr bwMode="auto">
          <a:xfrm>
            <a:off x="295611" y="1156445"/>
            <a:ext cx="8418083" cy="56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1303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b="1" dirty="0"/>
              <a:t>Feuerlöscher</a:t>
            </a:r>
            <a:r>
              <a:rPr lang="de-DE" altLang="de-DE" dirty="0"/>
              <a:t> befinden sich auf jeder </a:t>
            </a:r>
            <a:r>
              <a:rPr lang="de-DE" altLang="de-DE" dirty="0" smtClean="0"/>
              <a:t>Etage.</a:t>
            </a:r>
            <a:endParaRPr lang="de-DE" altLang="de-DE" dirty="0"/>
          </a:p>
          <a:p>
            <a:pPr lvl="1">
              <a:buFont typeface="Arial" panose="020B0604020202020204" pitchFamily="34" charset="0"/>
              <a:buChar char="•"/>
              <a:defRPr/>
            </a:pPr>
            <a:r>
              <a:rPr lang="de-DE" altLang="de-DE" dirty="0" smtClean="0"/>
              <a:t>Informieren Sie </a:t>
            </a:r>
            <a:r>
              <a:rPr lang="de-DE" altLang="de-DE" dirty="0"/>
              <a:t>sich für den Notfall über die Standorte der </a:t>
            </a:r>
            <a:r>
              <a:rPr lang="de-DE" altLang="de-DE" dirty="0" smtClean="0"/>
              <a:t/>
            </a:r>
            <a:br>
              <a:rPr lang="de-DE" altLang="de-DE" dirty="0" smtClean="0"/>
            </a:b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Hochschule melden. (Neues </a:t>
            </a:r>
            <a:r>
              <a:rPr lang="de-DE" altLang="de-DE" dirty="0" smtClean="0"/>
              <a:t/>
            </a:r>
            <a:br>
              <a:rPr lang="de-DE" altLang="de-DE" dirty="0" smtClean="0"/>
            </a:br>
            <a:r>
              <a:rPr lang="de-DE" altLang="de-DE" dirty="0" smtClean="0"/>
              <a:t>Befüllen </a:t>
            </a:r>
            <a:r>
              <a:rPr lang="de-DE" altLang="de-DE" dirty="0"/>
              <a:t>der </a:t>
            </a:r>
            <a:r>
              <a:rPr lang="de-DE" altLang="de-DE" dirty="0" smtClean="0"/>
              <a:t>Feuerlöscher notwendig</a:t>
            </a:r>
            <a:r>
              <a:rPr lang="de-DE" altLang="de-DE" dirty="0"/>
              <a:t>)</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62"/>
          <a:stretch/>
        </p:blipFill>
        <p:spPr bwMode="auto">
          <a:xfrm>
            <a:off x="6001312" y="4820789"/>
            <a:ext cx="2714063" cy="1112255"/>
          </a:xfrm>
          <a:prstGeom prst="rect">
            <a:avLst/>
          </a:prstGeom>
          <a:noFill/>
          <a:ln w="3175" algn="ctr">
            <a:solidFill>
              <a:schemeClr val="tx1"/>
            </a:solidFill>
            <a:miter lim="800000"/>
            <a:headEnd/>
            <a:tailEnd/>
          </a:ln>
          <a:extLst>
            <a:ext uri="{909E8E84-426E-40DD-AFC4-6F175D3DCCD1}">
              <a14:hiddenFill xmlns:a14="http://schemas.microsoft.com/office/drawing/2010/main">
                <a:solidFill>
                  <a:schemeClr val="accent2"/>
                </a:solidFill>
              </a14:hiddenFill>
            </a:ext>
          </a:extLst>
        </p:spPr>
      </p:pic>
      <p:pic>
        <p:nvPicPr>
          <p:cNvPr id="6"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2" y="1772165"/>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7919" y="2596496"/>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9720" y="3346097"/>
            <a:ext cx="865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0247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p>
          <a:p>
            <a:pPr marL="0" indent="0">
              <a:buNone/>
              <a:defRPr/>
            </a:pP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leicht entzündlichen Gegenstände in Flure / Treppenräume </a:t>
            </a:r>
            <a:r>
              <a:rPr lang="de-DE" altLang="de-DE" dirty="0" smtClean="0"/>
              <a:t>angebracht werden.</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875929" y="3147216"/>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6311" y="132677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068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7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a:t>
            </a:r>
            <a:endParaRPr lang="de-DE" altLang="de-DE" sz="1800" b="1" dirty="0">
              <a:solidFill>
                <a:schemeClr val="bg1"/>
              </a:solidFill>
            </a:endParaRP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9968" y="2631123"/>
            <a:ext cx="450532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9840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a:t>
            </a:r>
            <a:endParaRPr lang="de-DE" altLang="de-DE" sz="1800" b="1" dirty="0">
              <a:solidFill>
                <a:schemeClr val="bg1"/>
              </a:solidFill>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M:\U - Unterweisungen\4 Erst-UW\Campus Soest mit Sammelplät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1312863"/>
            <a:ext cx="7159625"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X:\FASI\Lammers\U - Unterweisungen\2 Erst-UW\Bil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1550988"/>
            <a:ext cx="1176338"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Gerade Verbindung mit Pfeil 13"/>
          <p:cNvCxnSpPr/>
          <p:nvPr/>
        </p:nvCxnSpPr>
        <p:spPr bwMode="auto">
          <a:xfrm>
            <a:off x="765175" y="2325688"/>
            <a:ext cx="2530475" cy="820737"/>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5" name="Picture 2" descr="X:\FASI\Lammers\U - Unterweisungen\2 Erst-UW\Sammelplatz Geb.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 y="4456113"/>
            <a:ext cx="11652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rade Verbindung mit Pfeil 15"/>
          <p:cNvCxnSpPr/>
          <p:nvPr/>
        </p:nvCxnSpPr>
        <p:spPr bwMode="auto">
          <a:xfrm flipV="1">
            <a:off x="765175" y="3719513"/>
            <a:ext cx="1792288" cy="1581150"/>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7" name="Picture 3" descr="X:\FASI\Lammers\U - Unterweisungen\2 Erst-UW\Sammelplatz Geb. 5-6-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4687888"/>
            <a:ext cx="1030288"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p:cNvCxnSpPr/>
          <p:nvPr/>
        </p:nvCxnSpPr>
        <p:spPr bwMode="auto">
          <a:xfrm flipV="1">
            <a:off x="2184400" y="4267200"/>
            <a:ext cx="1571625" cy="1033463"/>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9" name="Picture 4" descr="X:\FASI\Lammers\U - Unterweisungen\2 Erst-UW\Sammelplatz Geb. 6-14-19-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5029200"/>
            <a:ext cx="927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X:\FASI\Lammers\U - Unterweisungen\2 Erst-UW\Sammelplatz Geb. 10_11_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6100" y="2735263"/>
            <a:ext cx="9144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Gerade Verbindung mit Pfeil 20"/>
          <p:cNvCxnSpPr/>
          <p:nvPr/>
        </p:nvCxnSpPr>
        <p:spPr bwMode="auto">
          <a:xfrm flipH="1">
            <a:off x="6135688" y="3336925"/>
            <a:ext cx="2487612" cy="382588"/>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mit Pfeil 21"/>
          <p:cNvCxnSpPr/>
          <p:nvPr/>
        </p:nvCxnSpPr>
        <p:spPr bwMode="auto">
          <a:xfrm flipH="1">
            <a:off x="4424363" y="2103438"/>
            <a:ext cx="2805112" cy="1042987"/>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3" name="Picture 7" descr="X:\FASI\Lammers\U - Unterweisungen\2 Erst-UW\Sammelplatz Geb. 8_1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1450975"/>
            <a:ext cx="10048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Gerade Verbindung mit Pfeil 23"/>
          <p:cNvCxnSpPr/>
          <p:nvPr/>
        </p:nvCxnSpPr>
        <p:spPr bwMode="auto">
          <a:xfrm flipV="1">
            <a:off x="5091113" y="4889500"/>
            <a:ext cx="276225" cy="717550"/>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5" name="Picture 5" descr="X:\FASI\Lammers\U - Unterweisungen\2 Erst-UW\Sammelplatz Geb. 11_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6100" y="4699000"/>
            <a:ext cx="9382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Gerade Verbindung mit Pfeil 25">
            <a:extLst/>
          </p:cNvPr>
          <p:cNvCxnSpPr/>
          <p:nvPr/>
        </p:nvCxnSpPr>
        <p:spPr bwMode="auto">
          <a:xfrm flipH="1" flipV="1">
            <a:off x="7229475" y="3824288"/>
            <a:ext cx="1270000" cy="1666875"/>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948126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476250" y="1223963"/>
            <a:ext cx="8197850" cy="4319587"/>
          </a:xfrm>
        </p:spPr>
        <p:txBody>
          <a:bodyPr/>
          <a:lstStyle/>
          <a:p>
            <a:pPr marL="0" indent="0" algn="ctr">
              <a:buFont typeface="Wingdings" pitchFamily="2" charset="2"/>
              <a:buNone/>
            </a:pPr>
            <a:r>
              <a:rPr lang="de-DE" altLang="de-DE" sz="2000" b="1" smtClean="0"/>
              <a:t>Sammelplatz für Gebäude 5, 6, 7 (Parkplatz)</a:t>
            </a:r>
          </a:p>
        </p:txBody>
      </p:sp>
      <p:pic>
        <p:nvPicPr>
          <p:cNvPr id="8" name="Grafik 1"/>
          <p:cNvPicPr>
            <a:picLocks noChangeAspect="1"/>
          </p:cNvPicPr>
          <p:nvPr/>
        </p:nvPicPr>
        <p:blipFill>
          <a:blip r:embed="rId4">
            <a:extLst>
              <a:ext uri="{28A0092B-C50C-407E-A947-70E740481C1C}">
                <a14:useLocalDpi xmlns:a14="http://schemas.microsoft.com/office/drawing/2010/main" val="0"/>
              </a:ext>
            </a:extLst>
          </a:blip>
          <a:srcRect t="1547" b="15237"/>
          <a:stretch>
            <a:fillRect/>
          </a:stretch>
        </p:blipFill>
        <p:spPr bwMode="auto">
          <a:xfrm>
            <a:off x="2978150" y="1698625"/>
            <a:ext cx="3194050" cy="472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209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2, 3, 4, 16</a:t>
            </a:r>
          </a:p>
        </p:txBody>
      </p:sp>
      <p:pic>
        <p:nvPicPr>
          <p:cNvPr id="10" name="Grafik 1"/>
          <p:cNvPicPr>
            <a:picLocks noChangeAspect="1"/>
          </p:cNvPicPr>
          <p:nvPr/>
        </p:nvPicPr>
        <p:blipFill>
          <a:blip r:embed="rId4">
            <a:extLst>
              <a:ext uri="{28A0092B-C50C-407E-A947-70E740481C1C}">
                <a14:useLocalDpi xmlns:a14="http://schemas.microsoft.com/office/drawing/2010/main" val="0"/>
              </a:ext>
            </a:extLst>
          </a:blip>
          <a:srcRect t="5833" b="18810"/>
          <a:stretch>
            <a:fillRect/>
          </a:stretch>
        </p:blipFill>
        <p:spPr bwMode="auto">
          <a:xfrm>
            <a:off x="995363" y="1841500"/>
            <a:ext cx="3186112"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2"/>
          <p:cNvPicPr>
            <a:picLocks noChangeAspect="1"/>
          </p:cNvPicPr>
          <p:nvPr/>
        </p:nvPicPr>
        <p:blipFill>
          <a:blip r:embed="rId5">
            <a:extLst>
              <a:ext uri="{28A0092B-C50C-407E-A947-70E740481C1C}">
                <a14:useLocalDpi xmlns:a14="http://schemas.microsoft.com/office/drawing/2010/main" val="0"/>
              </a:ext>
            </a:extLst>
          </a:blip>
          <a:srcRect t="4881" b="17143"/>
          <a:stretch>
            <a:fillRect/>
          </a:stretch>
        </p:blipFill>
        <p:spPr bwMode="auto">
          <a:xfrm>
            <a:off x="4830763" y="1839913"/>
            <a:ext cx="3079750" cy="4268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11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10, 11, 12</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12" name="Grafik 1"/>
          <p:cNvPicPr>
            <a:picLocks noChangeAspect="1"/>
          </p:cNvPicPr>
          <p:nvPr/>
        </p:nvPicPr>
        <p:blipFill>
          <a:blip r:embed="rId4">
            <a:extLst>
              <a:ext uri="{28A0092B-C50C-407E-A947-70E740481C1C}">
                <a14:useLocalDpi xmlns:a14="http://schemas.microsoft.com/office/drawing/2010/main" val="0"/>
              </a:ext>
            </a:extLst>
          </a:blip>
          <a:srcRect t="5833" b="11548"/>
          <a:stretch>
            <a:fillRect/>
          </a:stretch>
        </p:blipFill>
        <p:spPr bwMode="auto">
          <a:xfrm>
            <a:off x="2927350" y="1681163"/>
            <a:ext cx="31115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405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11, 13</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i="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9" name="Grafik 1"/>
          <p:cNvPicPr>
            <a:picLocks noChangeAspect="1"/>
          </p:cNvPicPr>
          <p:nvPr/>
        </p:nvPicPr>
        <p:blipFill>
          <a:blip r:embed="rId4">
            <a:extLst>
              <a:ext uri="{28A0092B-C50C-407E-A947-70E740481C1C}">
                <a14:useLocalDpi xmlns:a14="http://schemas.microsoft.com/office/drawing/2010/main" val="0"/>
              </a:ext>
            </a:extLst>
          </a:blip>
          <a:srcRect t="9422" b="16310"/>
          <a:stretch>
            <a:fillRect/>
          </a:stretch>
        </p:blipFill>
        <p:spPr bwMode="auto">
          <a:xfrm>
            <a:off x="2960688" y="1738313"/>
            <a:ext cx="3228975" cy="4262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762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6, 14, 19, 20</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i="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10" name="Grafik 2"/>
          <p:cNvPicPr>
            <a:picLocks noChangeAspect="1"/>
          </p:cNvPicPr>
          <p:nvPr/>
        </p:nvPicPr>
        <p:blipFill>
          <a:blip r:embed="rId4">
            <a:extLst>
              <a:ext uri="{28A0092B-C50C-407E-A947-70E740481C1C}">
                <a14:useLocalDpi xmlns:a14="http://schemas.microsoft.com/office/drawing/2010/main" val="0"/>
              </a:ext>
            </a:extLst>
          </a:blip>
          <a:srcRect t="6310" b="12978"/>
          <a:stretch>
            <a:fillRect/>
          </a:stretch>
        </p:blipFill>
        <p:spPr bwMode="auto">
          <a:xfrm>
            <a:off x="2947988" y="1730375"/>
            <a:ext cx="3254375" cy="467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37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a:t>
            </a:r>
            <a:r>
              <a:rPr lang="de-DE" altLang="de-DE" sz="1800" b="1" smtClean="0"/>
              <a:t>Campus </a:t>
            </a:r>
          </a:p>
          <a:p>
            <a:pPr>
              <a:lnSpc>
                <a:spcPct val="150000"/>
              </a:lnSpc>
              <a:buFont typeface="Arial" panose="020B0604020202020204" pitchFamily="34" charset="0"/>
              <a:buChar char="•"/>
            </a:pPr>
            <a:r>
              <a:rPr lang="de-DE" altLang="de-DE" sz="1800" b="1" smtClean="0"/>
              <a:t>Wichtige </a:t>
            </a:r>
            <a:r>
              <a:rPr lang="de-DE" altLang="de-DE" sz="1800" b="1" dirty="0" smtClean="0"/>
              <a:t>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29836217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für Gebäude 1</a:t>
            </a:r>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i="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buFont typeface="Wingdings" pitchFamily="2" charset="2"/>
              <a:buNone/>
            </a:pPr>
            <a:endParaRPr lang="de-DE" altLang="de-DE" sz="800" b="1" u="sng" dirty="0" smtClean="0"/>
          </a:p>
        </p:txBody>
      </p:sp>
      <p:pic>
        <p:nvPicPr>
          <p:cNvPr id="9" name="Grafik 1"/>
          <p:cNvPicPr>
            <a:picLocks noChangeAspect="1"/>
          </p:cNvPicPr>
          <p:nvPr/>
        </p:nvPicPr>
        <p:blipFill>
          <a:blip r:embed="rId4">
            <a:extLst>
              <a:ext uri="{28A0092B-C50C-407E-A947-70E740481C1C}">
                <a14:useLocalDpi xmlns:a14="http://schemas.microsoft.com/office/drawing/2010/main" val="0"/>
              </a:ext>
            </a:extLst>
          </a:blip>
          <a:srcRect t="9422" b="16548"/>
          <a:stretch>
            <a:fillRect/>
          </a:stretch>
        </p:blipFill>
        <p:spPr bwMode="auto">
          <a:xfrm>
            <a:off x="2890838" y="1714500"/>
            <a:ext cx="3368675" cy="443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819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8, 17</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i="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10" name="Grafik 2"/>
          <p:cNvPicPr>
            <a:picLocks noChangeAspect="1"/>
          </p:cNvPicPr>
          <p:nvPr/>
        </p:nvPicPr>
        <p:blipFill>
          <a:blip r:embed="rId4">
            <a:extLst>
              <a:ext uri="{28A0092B-C50C-407E-A947-70E740481C1C}">
                <a14:useLocalDpi xmlns:a14="http://schemas.microsoft.com/office/drawing/2010/main" val="0"/>
              </a:ext>
            </a:extLst>
          </a:blip>
          <a:srcRect t="2499" b="15715"/>
          <a:stretch>
            <a:fillRect/>
          </a:stretch>
        </p:blipFill>
        <p:spPr bwMode="auto">
          <a:xfrm>
            <a:off x="2955925" y="1681163"/>
            <a:ext cx="3238500" cy="4711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494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a:solidFill>
                  <a:srgbClr val="C00000"/>
                </a:solidFill>
              </a:rPr>
              <a:t>(0)112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a:solidFill>
                  <a:schemeClr val="tx1"/>
                </a:solidFill>
              </a:rPr>
              <a:t>Scheibe vorsichtig einschlagen und Knopf tief drücken:</a:t>
            </a: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r>
              <a:rPr lang="de-DE" altLang="de-DE" sz="1000" b="1">
                <a:solidFill>
                  <a:srgbClr val="C00000"/>
                </a:solidFill>
              </a:rPr>
              <a:t>Akustisches Alarmsignal </a:t>
            </a:r>
            <a:r>
              <a:rPr lang="de-DE" altLang="de-DE" sz="1000" b="1">
                <a:solidFill>
                  <a:schemeClr val="tx1"/>
                </a:solidFill>
              </a:rPr>
              <a:t>ertönt im Gebäude!</a:t>
            </a:r>
          </a:p>
          <a:p>
            <a:pPr algn="l"/>
            <a:endParaRPr lang="de-DE" altLang="de-DE" sz="1000" b="1">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5507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755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869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1496"/>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10331"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9177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1242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716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749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50968"/>
            <a:ext cx="8197850" cy="4321175"/>
          </a:xfrm>
        </p:spPr>
        <p:txBody>
          <a:bodyPr/>
          <a:lstStyle/>
          <a:p>
            <a:pPr marL="0" indent="0">
              <a:buNone/>
              <a:defRPr/>
            </a:pPr>
            <a:r>
              <a:rPr lang="de-DE" dirty="0" smtClean="0"/>
              <a:t>…finden Sie im </a:t>
            </a:r>
            <a:r>
              <a:rPr lang="de-DE" b="1" dirty="0" smtClean="0">
                <a:solidFill>
                  <a:srgbClr val="0F349A"/>
                </a:solidFill>
              </a:rPr>
              <a:t>AGU</a:t>
            </a:r>
            <a:r>
              <a:rPr lang="de-DE" dirty="0" smtClean="0"/>
              <a:t>-Managementsystem der FH (Intranet):</a:t>
            </a:r>
          </a:p>
          <a:p>
            <a:pPr marL="0" indent="0">
              <a:buFont typeface="Wingdings" pitchFamily="2" charset="2"/>
              <a:buNone/>
              <a:defRPr/>
            </a:pPr>
            <a:r>
              <a:rPr lang="de-DE" dirty="0" smtClean="0"/>
              <a:t>Bündelung aller Strukturen und Prozesse für Arbeitssicherheit, Gesundheitsschutz und Umweltschutz</a:t>
            </a:r>
          </a:p>
          <a:p>
            <a:pPr marL="0" indent="0">
              <a:buFont typeface="Wingdings" pitchFamily="2" charset="2"/>
              <a:buNone/>
              <a:defRPr/>
            </a:pPr>
            <a:endParaRPr lang="de-DE" dirty="0"/>
          </a:p>
          <a:p>
            <a:pPr marL="0" indent="0">
              <a:buNone/>
              <a:defRPr/>
            </a:pPr>
            <a:r>
              <a:rPr lang="de-DE" dirty="0" smtClean="0"/>
              <a:t>Ihr Weg ins Intranet: </a:t>
            </a:r>
            <a:r>
              <a:rPr lang="de-DE" dirty="0"/>
              <a:t>Über uns </a:t>
            </a:r>
            <a:r>
              <a:rPr lang="de-DE" dirty="0">
                <a:sym typeface="Wingdings" panose="05000000000000000000" pitchFamily="2" charset="2"/>
              </a:rPr>
              <a:t> Organisation &amp; </a:t>
            </a:r>
            <a:r>
              <a:rPr lang="de-DE" dirty="0"/>
              <a:t>Beschäftigte </a:t>
            </a:r>
            <a:r>
              <a:rPr lang="de-DE" dirty="0">
                <a:sym typeface="Wingdings" panose="05000000000000000000" pitchFamily="2" charset="2"/>
              </a:rPr>
              <a:t> Shortcut AGU</a:t>
            </a:r>
            <a:endParaRPr lang="de-DE" dirty="0"/>
          </a:p>
          <a:p>
            <a:pPr marL="0" indent="0">
              <a:buFont typeface="Wingdings" pitchFamily="2" charset="2"/>
              <a:buNone/>
              <a:defRPr/>
            </a:pPr>
            <a:endParaRPr lang="de-DE" dirty="0"/>
          </a:p>
        </p:txBody>
      </p:sp>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6" name="Grafik 5"/>
          <p:cNvPicPr>
            <a:picLocks noChangeAspect="1"/>
          </p:cNvPicPr>
          <p:nvPr/>
        </p:nvPicPr>
        <p:blipFill>
          <a:blip r:embed="rId3"/>
          <a:stretch>
            <a:fillRect/>
          </a:stretch>
        </p:blipFill>
        <p:spPr>
          <a:xfrm>
            <a:off x="1319017" y="2875084"/>
            <a:ext cx="5706037" cy="3176198"/>
          </a:xfrm>
          <a:prstGeom prst="rect">
            <a:avLst/>
          </a:prstGeom>
        </p:spPr>
      </p:pic>
      <p:sp>
        <p:nvSpPr>
          <p:cNvPr id="7" name="Pfeil nach unten 6"/>
          <p:cNvSpPr/>
          <p:nvPr/>
        </p:nvSpPr>
        <p:spPr bwMode="auto">
          <a:xfrm>
            <a:off x="4730261" y="4774142"/>
            <a:ext cx="484632" cy="503783"/>
          </a:xfrm>
          <a:prstGeom prst="downArrow">
            <a:avLst/>
          </a:prstGeom>
          <a:noFill/>
          <a:ln w="1270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solidFill>
                  <a:srgbClr val="FF0000"/>
                </a:solidFill>
              </a:ln>
              <a:solidFill>
                <a:srgbClr val="FF0000"/>
              </a:solidFill>
              <a:effectLst/>
              <a:latin typeface="Arial" charset="0"/>
            </a:endParaRPr>
          </a:p>
        </p:txBody>
      </p:sp>
    </p:spTree>
    <p:extLst>
      <p:ext uri="{BB962C8B-B14F-4D97-AF65-F5344CB8AC3E}">
        <p14:creationId xmlns:p14="http://schemas.microsoft.com/office/powerpoint/2010/main" val="11163619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38034098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15108"/>
            <a:ext cx="8197850" cy="4259628"/>
          </a:xfrm>
        </p:spPr>
        <p:txBody>
          <a:bodyPr>
            <a:spAutoFit/>
          </a:bodyPr>
          <a:lstStyle/>
          <a:p>
            <a:pPr marL="0" indent="0">
              <a:buNone/>
              <a:tabLst>
                <a:tab pos="4668838" algn="l"/>
                <a:tab pos="4927600" algn="l"/>
              </a:tabLst>
              <a:defRPr/>
            </a:pPr>
            <a:r>
              <a:rPr lang="de-DE" dirty="0">
                <a:sym typeface="Wingdings" panose="05000000000000000000" pitchFamily="2" charset="2"/>
              </a:rPr>
              <a:t> </a:t>
            </a:r>
            <a:r>
              <a:rPr lang="de-DE" dirty="0" smtClean="0"/>
              <a:t>Indexverzeichnis A-Z (übersichtlich nach Themen)</a:t>
            </a:r>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None/>
              <a:defRPr/>
            </a:pPr>
            <a:endParaRPr lang="de-DE" dirty="0"/>
          </a:p>
          <a:p>
            <a:pPr marL="0" indent="0">
              <a:buNone/>
              <a:defRPr/>
            </a:pPr>
            <a:r>
              <a:rPr lang="de-DE" dirty="0" smtClean="0"/>
              <a:t>Bei spezifischen Fragen / Anregungen zur Arbeitssicherheit wenden Sie sich an die Beschäftigten der Hochschule – eine Kontaktvermittlung zu den Fachkräften für Arbeitssicherheit / Betriebsärztin ist möglich.</a:t>
            </a:r>
          </a:p>
        </p:txBody>
      </p:sp>
      <p:sp>
        <p:nvSpPr>
          <p:cNvPr id="5"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6" name="Grafik 5"/>
          <p:cNvPicPr>
            <a:picLocks noChangeAspect="1"/>
          </p:cNvPicPr>
          <p:nvPr/>
        </p:nvPicPr>
        <p:blipFill>
          <a:blip r:embed="rId3"/>
          <a:stretch>
            <a:fillRect/>
          </a:stretch>
        </p:blipFill>
        <p:spPr>
          <a:xfrm>
            <a:off x="1441938" y="1599256"/>
            <a:ext cx="4668715" cy="3025648"/>
          </a:xfrm>
          <a:prstGeom prst="rect">
            <a:avLst/>
          </a:prstGeom>
        </p:spPr>
      </p:pic>
      <p:sp>
        <p:nvSpPr>
          <p:cNvPr id="7" name="Ellipse 6"/>
          <p:cNvSpPr/>
          <p:nvPr/>
        </p:nvSpPr>
        <p:spPr bwMode="auto">
          <a:xfrm>
            <a:off x="1406770" y="3754320"/>
            <a:ext cx="580293" cy="290146"/>
          </a:xfrm>
          <a:prstGeom prst="ellipse">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noFill/>
              </a:ln>
              <a:solidFill>
                <a:srgbClr val="0028AD"/>
              </a:solidFill>
              <a:effectLst/>
              <a:latin typeface="Arial" charset="0"/>
            </a:endParaRPr>
          </a:p>
        </p:txBody>
      </p:sp>
    </p:spTree>
    <p:extLst>
      <p:ext uri="{BB962C8B-B14F-4D97-AF65-F5344CB8AC3E}">
        <p14:creationId xmlns:p14="http://schemas.microsoft.com/office/powerpoint/2010/main" val="19178343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33624249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Font typeface="Wingdings" pitchFamily="2" charset="2"/>
              <a:buNone/>
              <a:defRPr/>
            </a:pPr>
            <a:r>
              <a:rPr lang="de-DE" altLang="de-DE" dirty="0" smtClean="0"/>
              <a:t>Immatrikulierte Studierende sind </a:t>
            </a:r>
            <a:r>
              <a:rPr lang="de-DE" altLang="de-DE" dirty="0"/>
              <a:t>an der Hochschule sowie auf dem direkten Weg </a:t>
            </a:r>
            <a:r>
              <a:rPr lang="de-DE" altLang="de-DE" dirty="0" smtClean="0"/>
              <a:t>zwischen Hochschule </a:t>
            </a:r>
            <a:r>
              <a:rPr lang="de-DE" altLang="de-DE" dirty="0" smtClean="0">
                <a:sym typeface="Wingdings" panose="05000000000000000000" pitchFamily="2" charset="2"/>
              </a:rPr>
              <a:t>&amp; Wohnung </a:t>
            </a:r>
            <a:r>
              <a:rPr lang="de-DE" altLang="de-DE" dirty="0" smtClean="0"/>
              <a:t>bei </a:t>
            </a:r>
            <a:r>
              <a:rPr lang="de-DE" altLang="de-DE" dirty="0"/>
              <a:t>der </a:t>
            </a:r>
            <a:r>
              <a:rPr lang="de-DE" altLang="de-DE" b="1" dirty="0" smtClean="0"/>
              <a:t>Unfallkasse NRW </a:t>
            </a:r>
            <a:r>
              <a:rPr lang="de-DE" altLang="de-DE" dirty="0" smtClean="0"/>
              <a:t>unfallversichert!</a:t>
            </a:r>
          </a:p>
          <a:p>
            <a:pPr marL="0">
              <a:spcAft>
                <a:spcPts val="0"/>
              </a:spcAft>
              <a:buFont typeface="Wingdings" pitchFamily="2" charset="2"/>
              <a:buNone/>
              <a:defRPr/>
            </a:pPr>
            <a:endParaRPr lang="de-DE" altLang="de-DE" b="1" dirty="0" smtClean="0"/>
          </a:p>
          <a:p>
            <a:pPr>
              <a:spcAft>
                <a:spcPts val="0"/>
              </a:spcAft>
              <a:buFont typeface="Arial" panose="020B0604020202020204" pitchFamily="34" charset="0"/>
              <a:buChar char="•"/>
              <a:defRPr/>
            </a:pPr>
            <a:r>
              <a:rPr lang="de-DE" altLang="de-DE" dirty="0" smtClean="0"/>
              <a:t>Versicherungsschutz gilt bei </a:t>
            </a:r>
            <a:r>
              <a:rPr lang="de-DE" altLang="de-DE" dirty="0"/>
              <a:t>allen </a:t>
            </a:r>
            <a:r>
              <a:rPr lang="de-DE" altLang="de-DE" b="1" dirty="0"/>
              <a:t>studienbezogenen Tätigkeiten</a:t>
            </a:r>
            <a:r>
              <a:rPr lang="de-DE" altLang="de-DE" dirty="0"/>
              <a:t>, die im organisatorischen Verantwortungsbereich der Hochschule liegen.  </a:t>
            </a:r>
            <a:r>
              <a:rPr lang="de-DE" altLang="de-DE" dirty="0" smtClean="0"/>
              <a:t>                                      </a:t>
            </a:r>
            <a:r>
              <a:rPr lang="de-DE" altLang="de-DE" i="1" dirty="0" smtClean="0"/>
              <a:t>(z. B. Besuch </a:t>
            </a:r>
            <a:r>
              <a:rPr lang="de-DE" altLang="de-DE" i="1" dirty="0"/>
              <a:t>von Vorlesungen, Seminaren oder Übungen, der Besuch der </a:t>
            </a:r>
            <a:r>
              <a:rPr lang="de-DE" altLang="de-DE" i="1" dirty="0" smtClean="0"/>
              <a:t>Hochschulbibliothek </a:t>
            </a:r>
            <a:r>
              <a:rPr lang="de-DE" altLang="de-DE" i="1" dirty="0"/>
              <a:t>oder auch </a:t>
            </a:r>
            <a:r>
              <a:rPr lang="de-DE" altLang="de-DE" i="1" dirty="0" smtClean="0"/>
              <a:t>bei der Teilnahme an Exkursionen.)</a:t>
            </a:r>
          </a:p>
          <a:p>
            <a:pPr marL="0">
              <a:spcAft>
                <a:spcPts val="0"/>
              </a:spcAft>
              <a:buFont typeface="Wingdings" pitchFamily="2" charset="2"/>
              <a:buNone/>
              <a:defRPr/>
            </a:pPr>
            <a:endParaRPr lang="de-DE" altLang="de-DE" i="1" dirty="0" smtClean="0"/>
          </a:p>
          <a:p>
            <a:pPr marL="96837" indent="-285750">
              <a:spcAft>
                <a:spcPts val="0"/>
              </a:spcAft>
              <a:buFont typeface="Arial" panose="020B0604020202020204" pitchFamily="34" charset="0"/>
              <a:buChar char="•"/>
              <a:defRPr/>
            </a:pPr>
            <a:r>
              <a:rPr lang="de-DE" altLang="de-DE" b="1" dirty="0" smtClean="0"/>
              <a:t>Hinweis: </a:t>
            </a:r>
            <a:r>
              <a:rPr lang="de-DE" altLang="de-DE" dirty="0" smtClean="0"/>
              <a:t>Private Tätigkeiten sind nicht gesetzl. unfallversichert .</a:t>
            </a:r>
          </a:p>
          <a:p>
            <a:pPr marL="0" indent="0">
              <a:spcAft>
                <a:spcPts val="0"/>
              </a:spcAft>
              <a:buNone/>
              <a:defRPr/>
            </a:pPr>
            <a:r>
              <a:rPr lang="de-DE" altLang="de-DE" dirty="0"/>
              <a:t> </a:t>
            </a:r>
            <a:r>
              <a:rPr lang="de-DE" altLang="de-DE" dirty="0" smtClean="0"/>
              <a:t>    </a:t>
            </a:r>
            <a:r>
              <a:rPr lang="de-DE" altLang="de-DE" i="1" dirty="0" smtClean="0"/>
              <a:t>(z. B. der Weg zum Bäcker)</a:t>
            </a:r>
          </a:p>
          <a:p>
            <a:pPr marL="0">
              <a:spcAft>
                <a:spcPts val="0"/>
              </a:spcAft>
              <a:buFont typeface="Wingdings" pitchFamily="2" charset="2"/>
              <a:buNone/>
              <a:defRPr/>
            </a:pPr>
            <a:endParaRPr lang="de-DE" altLang="de-DE" dirty="0"/>
          </a:p>
          <a:p>
            <a:pPr marL="96837" indent="-285750">
              <a:spcAft>
                <a:spcPts val="0"/>
              </a:spcAft>
              <a:buFont typeface="Arial" panose="020B0604020202020204" pitchFamily="34" charset="0"/>
              <a:buChar char="•"/>
              <a:defRPr/>
            </a:pPr>
            <a:r>
              <a:rPr lang="de-DE" altLang="de-DE" b="1" dirty="0" smtClean="0"/>
              <a:t>Sie erleiden einen Unfall? </a:t>
            </a:r>
            <a:endParaRPr lang="de-DE" altLang="de-DE" dirty="0"/>
          </a:p>
          <a:p>
            <a:pPr marL="0" indent="0">
              <a:spcAft>
                <a:spcPts val="0"/>
              </a:spcAft>
              <a:buNone/>
              <a:defRPr/>
            </a:pPr>
            <a:r>
              <a:rPr lang="de-DE" altLang="de-DE" dirty="0" smtClean="0"/>
              <a:t>     Melden Sie sich bei der Hochschule und stellen Sie umgehend eine Unfallanzeige!</a:t>
            </a:r>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29244183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3632004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sp>
        <p:nvSpPr>
          <p:cNvPr id="9221" name="Textfeld 5"/>
          <p:cNvSpPr txBox="1">
            <a:spLocks noChangeArrowheads="1"/>
          </p:cNvSpPr>
          <p:nvPr/>
        </p:nvSpPr>
        <p:spPr bwMode="auto">
          <a:xfrm>
            <a:off x="5227607" y="2441099"/>
            <a:ext cx="3221068" cy="1323439"/>
          </a:xfrm>
          <a:prstGeom prst="rect">
            <a:avLst/>
          </a:prstGeom>
          <a:noFill/>
          <a:ln w="190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dirty="0">
                <a:solidFill>
                  <a:schemeClr val="tx1"/>
                </a:solidFill>
              </a:rPr>
              <a:t>Hochschultelefone: </a:t>
            </a:r>
          </a:p>
          <a:p>
            <a:pPr algn="l"/>
            <a:r>
              <a:rPr lang="de-DE" altLang="de-DE" sz="1600" dirty="0">
                <a:solidFill>
                  <a:srgbClr val="00B050"/>
                </a:solidFill>
              </a:rPr>
              <a:t>(</a:t>
            </a:r>
            <a:r>
              <a:rPr lang="de-DE" altLang="de-DE" sz="1600" dirty="0" smtClean="0">
                <a:solidFill>
                  <a:srgbClr val="00B050"/>
                </a:solidFill>
              </a:rPr>
              <a:t>0)112</a:t>
            </a:r>
            <a:endParaRPr lang="de-DE" altLang="de-DE" sz="1600" dirty="0">
              <a:solidFill>
                <a:schemeClr val="tx1"/>
              </a:solidFill>
            </a:endParaRPr>
          </a:p>
          <a:p>
            <a:pPr algn="l"/>
            <a:endParaRPr lang="de-DE" altLang="de-DE" sz="1600" dirty="0">
              <a:solidFill>
                <a:schemeClr val="tx1"/>
              </a:solidFill>
            </a:endParaRPr>
          </a:p>
          <a:p>
            <a:pPr algn="l"/>
            <a:r>
              <a:rPr lang="de-DE" altLang="de-DE" sz="1600" dirty="0">
                <a:solidFill>
                  <a:schemeClr val="tx1"/>
                </a:solidFill>
              </a:rPr>
              <a:t>Mobilfunk:</a:t>
            </a:r>
          </a:p>
          <a:p>
            <a:pPr algn="l"/>
            <a:r>
              <a:rPr lang="de-DE" altLang="de-DE" sz="1600" dirty="0">
                <a:solidFill>
                  <a:srgbClr val="00B050"/>
                </a:solidFill>
              </a:rPr>
              <a:t>112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074" y="2693445"/>
            <a:ext cx="820767" cy="81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9258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Soest</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(Gebäude 10, EG), siehe </a:t>
            </a:r>
            <a:r>
              <a:rPr lang="de-DE" altLang="de-DE" sz="1600" dirty="0">
                <a:solidFill>
                  <a:schemeClr val="tx1"/>
                </a:solidFill>
                <a:sym typeface="Wingdings" pitchFamily="2" charset="2"/>
                <a:hlinkClick r:id="rId3"/>
              </a:rPr>
              <a:t>Liste im AGU-Portal</a:t>
            </a:r>
            <a:endParaRPr lang="de-DE" altLang="de-DE" sz="9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a:solidFill>
                  <a:schemeClr val="tx1"/>
                </a:solidFill>
                <a:sym typeface="Wingdings" pitchFamily="2" charset="2"/>
              </a:rPr>
              <a:t>Rettungsrucksack, Gebäude 13, </a:t>
            </a:r>
            <a:r>
              <a:rPr lang="de-DE" altLang="de-DE" sz="1600" dirty="0" smtClean="0">
                <a:solidFill>
                  <a:schemeClr val="tx1"/>
                </a:solidFill>
                <a:sym typeface="Wingdings" pitchFamily="2" charset="2"/>
              </a:rPr>
              <a:t>Hochspannungslabor</a:t>
            </a:r>
            <a:br>
              <a:rPr lang="de-DE" altLang="de-DE" sz="1600" dirty="0" smtClean="0">
                <a:solidFill>
                  <a:schemeClr val="tx1"/>
                </a:solidFill>
                <a:sym typeface="Wingdings" pitchFamily="2" charset="2"/>
              </a:rPr>
            </a:br>
            <a:r>
              <a:rPr lang="de-DE" altLang="de-DE" sz="1600" dirty="0" smtClean="0">
                <a:solidFill>
                  <a:schemeClr val="tx1"/>
                </a:solidFill>
                <a:sym typeface="Wingdings" pitchFamily="2" charset="2"/>
              </a:rPr>
              <a:t>und </a:t>
            </a:r>
            <a:r>
              <a:rPr lang="de-DE" altLang="de-DE" sz="1600" dirty="0">
                <a:solidFill>
                  <a:schemeClr val="tx1"/>
                </a:solidFill>
                <a:sym typeface="Wingdings" pitchFamily="2" charset="2"/>
              </a:rPr>
              <a:t>Wandschrank, Gebäude 12, Bibliothek</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5"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959" y="2629870"/>
            <a:ext cx="851229" cy="12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9852" y="4212903"/>
            <a:ext cx="689336" cy="68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2"/>
          <p:cNvPicPr>
            <a:picLocks noChangeAspect="1"/>
          </p:cNvPicPr>
          <p:nvPr/>
        </p:nvPicPr>
        <p:blipFill>
          <a:blip r:embed="rId8">
            <a:extLst>
              <a:ext uri="{28A0092B-C50C-407E-A947-70E740481C1C}">
                <a14:useLocalDpi xmlns:a14="http://schemas.microsoft.com/office/drawing/2010/main" val="0"/>
              </a:ext>
            </a:extLst>
          </a:blip>
          <a:srcRect l="7994" b="19635"/>
          <a:stretch>
            <a:fillRect/>
          </a:stretch>
        </p:blipFill>
        <p:spPr bwMode="auto">
          <a:xfrm>
            <a:off x="6454775" y="2620309"/>
            <a:ext cx="1993900" cy="309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906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862870"/>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10, Erdgeschoss (10.002)</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Raum ist niemals abgeschlossen</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auch </a:t>
            </a:r>
            <a:r>
              <a:rPr lang="de-DE" sz="1600" dirty="0">
                <a:solidFill>
                  <a:schemeClr val="tx1"/>
                </a:solidFill>
                <a:latin typeface="Arial" pitchFamily="34" charset="0"/>
                <a:sym typeface="Wingdings" panose="05000000000000000000" pitchFamily="2" charset="2"/>
              </a:rPr>
              <a:t>als Stillraum </a:t>
            </a:r>
            <a:r>
              <a:rPr lang="de-DE" sz="1600" dirty="0" smtClean="0">
                <a:solidFill>
                  <a:schemeClr val="tx1"/>
                </a:solidFill>
                <a:latin typeface="Arial" pitchFamily="34" charset="0"/>
                <a:sym typeface="Wingdings" panose="05000000000000000000" pitchFamily="2" charset="2"/>
              </a:rPr>
              <a:t>nutzbar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4, Treppenhaus </a:t>
            </a:r>
            <a:r>
              <a:rPr lang="de-DE" sz="1600" dirty="0" err="1">
                <a:solidFill>
                  <a:schemeClr val="tx1"/>
                </a:solidFill>
                <a:latin typeface="Arial" pitchFamily="34" charset="0"/>
                <a:sym typeface="Wingdings" panose="05000000000000000000" pitchFamily="2" charset="2"/>
              </a:rPr>
              <a:t>Südpaterre</a:t>
            </a:r>
            <a:r>
              <a:rPr lang="de-DE" sz="1600" dirty="0">
                <a:solidFill>
                  <a:schemeClr val="tx1"/>
                </a:solidFill>
                <a:latin typeface="Arial" pitchFamily="34" charset="0"/>
                <a:sym typeface="Wingdings" panose="05000000000000000000" pitchFamily="2" charset="2"/>
              </a:rPr>
              <a:t> und Gebäude 2, </a:t>
            </a:r>
            <a:r>
              <a:rPr lang="de-DE" sz="1600" dirty="0" smtClean="0">
                <a:solidFill>
                  <a:schemeClr val="tx1"/>
                </a:solidFill>
                <a:latin typeface="Arial" pitchFamily="34" charset="0"/>
                <a:sym typeface="Wingdings" panose="05000000000000000000" pitchFamily="2" charset="2"/>
              </a:rPr>
              <a:t/>
            </a:r>
            <a:br>
              <a:rPr lang="de-DE" sz="1600" dirty="0" smtClean="0">
                <a:solidFill>
                  <a:schemeClr val="tx1"/>
                </a:solidFill>
                <a:latin typeface="Arial" pitchFamily="34" charset="0"/>
                <a:sym typeface="Wingdings" panose="05000000000000000000" pitchFamily="2" charset="2"/>
              </a:rPr>
            </a:br>
            <a:r>
              <a:rPr lang="de-DE" sz="1600" dirty="0" smtClean="0">
                <a:solidFill>
                  <a:schemeClr val="tx1"/>
                </a:solidFill>
                <a:latin typeface="Arial" pitchFamily="34" charset="0"/>
                <a:sym typeface="Wingdings" panose="05000000000000000000" pitchFamily="2" charset="2"/>
              </a:rPr>
              <a:t>1</a:t>
            </a:r>
            <a:r>
              <a:rPr lang="de-DE" sz="1600" dirty="0">
                <a:solidFill>
                  <a:schemeClr val="tx1"/>
                </a:solidFill>
                <a:latin typeface="Arial" pitchFamily="34" charset="0"/>
                <a:sym typeface="Wingdings" panose="05000000000000000000" pitchFamily="2" charset="2"/>
              </a:rPr>
              <a:t>. OG, Treppenhaus Süd</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721" y="4589313"/>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455" y="4589313"/>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Soest</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5045" y="1268413"/>
            <a:ext cx="2392363" cy="4252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p:nvPicPr>
        <p:blipFill>
          <a:blip r:embed="rId7">
            <a:extLst>
              <a:ext uri="{28A0092B-C50C-407E-A947-70E740481C1C}">
                <a14:useLocalDpi xmlns:a14="http://schemas.microsoft.com/office/drawing/2010/main" val="0"/>
              </a:ext>
            </a:extLst>
          </a:blip>
          <a:srcRect l="20706" t="18617" r="10641" b="42847"/>
          <a:stretch>
            <a:fillRect/>
          </a:stretch>
        </p:blipFill>
        <p:spPr bwMode="auto">
          <a:xfrm>
            <a:off x="5657533" y="4710113"/>
            <a:ext cx="1552575" cy="154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845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a:buFont typeface="Arial" panose="020B0604020202020204" pitchFamily="34" charset="0"/>
              <a:buChar char="•"/>
            </a:pPr>
            <a:r>
              <a:rPr lang="de-DE" altLang="de-DE" b="1" dirty="0" smtClean="0"/>
              <a:t>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r>
              <a:rPr lang="de-DE" altLang="de-DE" b="1" dirty="0" smtClean="0"/>
              <a:t>Teil A </a:t>
            </a:r>
            <a:r>
              <a:rPr lang="de-DE" altLang="de-DE" dirty="0" smtClean="0"/>
              <a:t>hängt am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5869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1676</Words>
  <Application>Microsoft Office PowerPoint</Application>
  <PresentationFormat>Bildschirmpräsentation (4:3)</PresentationFormat>
  <Paragraphs>394</Paragraphs>
  <Slides>31</Slides>
  <Notes>30</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31</vt:i4>
      </vt:variant>
      <vt:variant>
        <vt:lpstr>Zielgruppenorientierte Präsentationen</vt:lpstr>
      </vt:variant>
      <vt:variant>
        <vt:i4>1</vt:i4>
      </vt:variant>
    </vt:vector>
  </HeadingPairs>
  <TitlesOfParts>
    <vt:vector size="39"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2195</cp:revision>
  <cp:lastPrinted>2017-11-21T10:24:01Z</cp:lastPrinted>
  <dcterms:created xsi:type="dcterms:W3CDTF">2010-04-29T12:39:23Z</dcterms:created>
  <dcterms:modified xsi:type="dcterms:W3CDTF">2022-09-26T08:22:57Z</dcterms:modified>
</cp:coreProperties>
</file>