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398" r:id="rId2"/>
  </p:sldMasterIdLst>
  <p:notesMasterIdLst>
    <p:notesMasterId r:id="rId44"/>
  </p:notesMasterIdLst>
  <p:handoutMasterIdLst>
    <p:handoutMasterId r:id="rId45"/>
  </p:handoutMasterIdLst>
  <p:sldIdLst>
    <p:sldId id="457" r:id="rId3"/>
    <p:sldId id="599" r:id="rId4"/>
    <p:sldId id="600" r:id="rId5"/>
    <p:sldId id="601" r:id="rId6"/>
    <p:sldId id="629" r:id="rId7"/>
    <p:sldId id="630" r:id="rId8"/>
    <p:sldId id="602" r:id="rId9"/>
    <p:sldId id="631" r:id="rId10"/>
    <p:sldId id="604" r:id="rId11"/>
    <p:sldId id="605" r:id="rId12"/>
    <p:sldId id="632" r:id="rId13"/>
    <p:sldId id="633" r:id="rId14"/>
    <p:sldId id="634" r:id="rId15"/>
    <p:sldId id="635" r:id="rId16"/>
    <p:sldId id="636" r:id="rId17"/>
    <p:sldId id="637" r:id="rId18"/>
    <p:sldId id="643" r:id="rId19"/>
    <p:sldId id="610" r:id="rId20"/>
    <p:sldId id="611" r:id="rId21"/>
    <p:sldId id="612" r:id="rId22"/>
    <p:sldId id="613" r:id="rId23"/>
    <p:sldId id="614" r:id="rId24"/>
    <p:sldId id="615" r:id="rId25"/>
    <p:sldId id="616" r:id="rId26"/>
    <p:sldId id="617" r:id="rId27"/>
    <p:sldId id="618" r:id="rId28"/>
    <p:sldId id="646" r:id="rId29"/>
    <p:sldId id="644" r:id="rId30"/>
    <p:sldId id="645" r:id="rId31"/>
    <p:sldId id="638" r:id="rId32"/>
    <p:sldId id="639" r:id="rId33"/>
    <p:sldId id="640" r:id="rId34"/>
    <p:sldId id="620" r:id="rId35"/>
    <p:sldId id="621" r:id="rId36"/>
    <p:sldId id="641" r:id="rId37"/>
    <p:sldId id="622" r:id="rId38"/>
    <p:sldId id="623" r:id="rId39"/>
    <p:sldId id="624" r:id="rId40"/>
    <p:sldId id="625" r:id="rId41"/>
    <p:sldId id="642" r:id="rId42"/>
    <p:sldId id="628" r:id="rId43"/>
  </p:sldIdLst>
  <p:sldSz cx="9144000" cy="6858000" type="screen4x3"/>
  <p:notesSz cx="9928225" cy="6797675"/>
  <p:custShowLst>
    <p:custShow name="Mustermann1" id="0">
      <p:sldLst/>
    </p:custShow>
  </p:custShowLst>
  <p:defaultTextStyle>
    <a:defPPr>
      <a:defRPr lang="en-US"/>
    </a:defPPr>
    <a:lvl1pPr algn="ctr" rtl="0" eaLnBrk="0" fontAlgn="base" hangingPunct="0">
      <a:spcBef>
        <a:spcPct val="0"/>
      </a:spcBef>
      <a:spcAft>
        <a:spcPct val="0"/>
      </a:spcAft>
      <a:defRPr sz="2500" kern="1200">
        <a:solidFill>
          <a:srgbClr val="0028AD"/>
        </a:solidFill>
        <a:latin typeface="Arial" charset="0"/>
        <a:ea typeface="+mn-ea"/>
        <a:cs typeface="+mn-cs"/>
      </a:defRPr>
    </a:lvl1pPr>
    <a:lvl2pPr marL="457200" algn="ctr" rtl="0" eaLnBrk="0" fontAlgn="base" hangingPunct="0">
      <a:spcBef>
        <a:spcPct val="0"/>
      </a:spcBef>
      <a:spcAft>
        <a:spcPct val="0"/>
      </a:spcAft>
      <a:defRPr sz="2500" kern="1200">
        <a:solidFill>
          <a:srgbClr val="0028AD"/>
        </a:solidFill>
        <a:latin typeface="Arial" charset="0"/>
        <a:ea typeface="+mn-ea"/>
        <a:cs typeface="+mn-cs"/>
      </a:defRPr>
    </a:lvl2pPr>
    <a:lvl3pPr marL="914400" algn="ctr" rtl="0" eaLnBrk="0" fontAlgn="base" hangingPunct="0">
      <a:spcBef>
        <a:spcPct val="0"/>
      </a:spcBef>
      <a:spcAft>
        <a:spcPct val="0"/>
      </a:spcAft>
      <a:defRPr sz="2500" kern="1200">
        <a:solidFill>
          <a:srgbClr val="0028AD"/>
        </a:solidFill>
        <a:latin typeface="Arial" charset="0"/>
        <a:ea typeface="+mn-ea"/>
        <a:cs typeface="+mn-cs"/>
      </a:defRPr>
    </a:lvl3pPr>
    <a:lvl4pPr marL="1371600" algn="ctr" rtl="0" eaLnBrk="0" fontAlgn="base" hangingPunct="0">
      <a:spcBef>
        <a:spcPct val="0"/>
      </a:spcBef>
      <a:spcAft>
        <a:spcPct val="0"/>
      </a:spcAft>
      <a:defRPr sz="2500" kern="1200">
        <a:solidFill>
          <a:srgbClr val="0028AD"/>
        </a:solidFill>
        <a:latin typeface="Arial" charset="0"/>
        <a:ea typeface="+mn-ea"/>
        <a:cs typeface="+mn-cs"/>
      </a:defRPr>
    </a:lvl4pPr>
    <a:lvl5pPr marL="1828800" algn="ctr" rtl="0" eaLnBrk="0" fontAlgn="base" hangingPunct="0">
      <a:spcBef>
        <a:spcPct val="0"/>
      </a:spcBef>
      <a:spcAft>
        <a:spcPct val="0"/>
      </a:spcAft>
      <a:defRPr sz="2500" kern="1200">
        <a:solidFill>
          <a:srgbClr val="0028AD"/>
        </a:solidFill>
        <a:latin typeface="Arial" charset="0"/>
        <a:ea typeface="+mn-ea"/>
        <a:cs typeface="+mn-cs"/>
      </a:defRPr>
    </a:lvl5pPr>
    <a:lvl6pPr marL="2286000" algn="l" defTabSz="914400" rtl="0" eaLnBrk="1" latinLnBrk="0" hangingPunct="1">
      <a:defRPr sz="2500" kern="1200">
        <a:solidFill>
          <a:srgbClr val="0028AD"/>
        </a:solidFill>
        <a:latin typeface="Arial" charset="0"/>
        <a:ea typeface="+mn-ea"/>
        <a:cs typeface="+mn-cs"/>
      </a:defRPr>
    </a:lvl6pPr>
    <a:lvl7pPr marL="2743200" algn="l" defTabSz="914400" rtl="0" eaLnBrk="1" latinLnBrk="0" hangingPunct="1">
      <a:defRPr sz="2500" kern="1200">
        <a:solidFill>
          <a:srgbClr val="0028AD"/>
        </a:solidFill>
        <a:latin typeface="Arial" charset="0"/>
        <a:ea typeface="+mn-ea"/>
        <a:cs typeface="+mn-cs"/>
      </a:defRPr>
    </a:lvl7pPr>
    <a:lvl8pPr marL="3200400" algn="l" defTabSz="914400" rtl="0" eaLnBrk="1" latinLnBrk="0" hangingPunct="1">
      <a:defRPr sz="2500" kern="1200">
        <a:solidFill>
          <a:srgbClr val="0028AD"/>
        </a:solidFill>
        <a:latin typeface="Arial" charset="0"/>
        <a:ea typeface="+mn-ea"/>
        <a:cs typeface="+mn-cs"/>
      </a:defRPr>
    </a:lvl8pPr>
    <a:lvl9pPr marL="3657600" algn="l" defTabSz="914400" rtl="0" eaLnBrk="1" latinLnBrk="0" hangingPunct="1">
      <a:defRPr sz="2500" kern="1200">
        <a:solidFill>
          <a:srgbClr val="0028AD"/>
        </a:solidFill>
        <a:latin typeface="Arial"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3867">
          <p15:clr>
            <a:srgbClr val="A4A3A4"/>
          </p15:clr>
        </p15:guide>
        <p15:guide id="3" orient="horz" pos="801">
          <p15:clr>
            <a:srgbClr val="A4A3A4"/>
          </p15:clr>
        </p15:guide>
        <p15:guide id="4" orient="horz" pos="534">
          <p15:clr>
            <a:srgbClr val="A4A3A4"/>
          </p15:clr>
        </p15:guide>
        <p15:guide id="5" orient="horz" pos="703">
          <p15:clr>
            <a:srgbClr val="A4A3A4"/>
          </p15:clr>
        </p15:guide>
        <p15:guide id="6" orient="horz" pos="4121">
          <p15:clr>
            <a:srgbClr val="A4A3A4"/>
          </p15:clr>
        </p15:guide>
        <p15:guide id="7" orient="horz" pos="702">
          <p15:clr>
            <a:srgbClr val="A4A3A4"/>
          </p15:clr>
        </p15:guide>
        <p15:guide id="8" orient="horz" pos="1092">
          <p15:clr>
            <a:srgbClr val="A4A3A4"/>
          </p15:clr>
        </p15:guide>
        <p15:guide id="9" pos="5447">
          <p15:clr>
            <a:srgbClr val="A4A3A4"/>
          </p15:clr>
        </p15:guide>
        <p15:guide id="10" pos="2955">
          <p15:clr>
            <a:srgbClr val="A4A3A4"/>
          </p15:clr>
        </p15:guide>
        <p15:guide id="11" pos="367">
          <p15:clr>
            <a:srgbClr val="A4A3A4"/>
          </p15:clr>
        </p15:guide>
        <p15:guide id="12" pos="1394">
          <p15:clr>
            <a:srgbClr val="A4A3A4"/>
          </p15:clr>
        </p15:guide>
        <p15:guide id="13" pos="130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F349A"/>
    <a:srgbClr val="FFFF00"/>
    <a:srgbClr val="CC0000"/>
    <a:srgbClr val="00377D"/>
    <a:srgbClr val="000000"/>
    <a:srgbClr val="005EA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27" autoAdjust="0"/>
    <p:restoredTop sz="93979" autoAdjust="0"/>
  </p:normalViewPr>
  <p:slideViewPr>
    <p:cSldViewPr snapToGrid="0">
      <p:cViewPr varScale="1">
        <p:scale>
          <a:sx n="60" d="100"/>
          <a:sy n="60" d="100"/>
        </p:scale>
        <p:origin x="832" y="48"/>
      </p:cViewPr>
      <p:guideLst>
        <p:guide orient="horz" pos="119"/>
        <p:guide orient="horz" pos="3867"/>
        <p:guide orient="horz" pos="801"/>
        <p:guide orient="horz" pos="534"/>
        <p:guide orient="horz" pos="703"/>
        <p:guide orient="horz" pos="4121"/>
        <p:guide orient="horz" pos="702"/>
        <p:guide orient="horz" pos="1092"/>
        <p:guide pos="5447"/>
        <p:guide pos="2955"/>
        <p:guide pos="367"/>
        <p:guide pos="1394"/>
        <p:guide pos="13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3713" cy="3413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7" name="Rectangle 3"/>
          <p:cNvSpPr>
            <a:spLocks noGrp="1" noChangeArrowheads="1"/>
          </p:cNvSpPr>
          <p:nvPr>
            <p:ph type="dt" sz="quarter" idx="1"/>
          </p:nvPr>
        </p:nvSpPr>
        <p:spPr bwMode="auto">
          <a:xfrm>
            <a:off x="5624513" y="0"/>
            <a:ext cx="4303712" cy="3413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6456363"/>
            <a:ext cx="4303713" cy="341312"/>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5624513" y="6456363"/>
            <a:ext cx="4303712" cy="341312"/>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49390CAA-5EE8-4234-9176-0BB6F7A19571}" type="slidenum">
              <a:rPr lang="de-DE"/>
              <a:pPr>
                <a:defRPr/>
              </a:pPr>
              <a:t>‹Nr.›</a:t>
            </a:fld>
            <a:endParaRPr lang="de-DE" dirty="0"/>
          </a:p>
        </p:txBody>
      </p:sp>
    </p:spTree>
    <p:extLst>
      <p:ext uri="{BB962C8B-B14F-4D97-AF65-F5344CB8AC3E}">
        <p14:creationId xmlns:p14="http://schemas.microsoft.com/office/powerpoint/2010/main" val="23579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8"/>
          <p:cNvSpPr>
            <a:spLocks noGrp="1" noRot="1" noChangeAspect="1" noChangeArrowheads="1" noTextEdit="1"/>
          </p:cNvSpPr>
          <p:nvPr>
            <p:ph type="sldImg" idx="2"/>
          </p:nvPr>
        </p:nvSpPr>
        <p:spPr bwMode="auto">
          <a:xfrm>
            <a:off x="1089025" y="377825"/>
            <a:ext cx="7753350" cy="5815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412750" y="6269038"/>
            <a:ext cx="9102725" cy="30321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noProof="0"/>
              <a:t>Klicken Sie, um die Textformatierung des Masters zu bearbeiten.</a:t>
            </a:r>
          </a:p>
        </p:txBody>
      </p:sp>
    </p:spTree>
    <p:extLst>
      <p:ext uri="{BB962C8B-B14F-4D97-AF65-F5344CB8AC3E}">
        <p14:creationId xmlns:p14="http://schemas.microsoft.com/office/powerpoint/2010/main" val="3811499155"/>
      </p:ext>
    </p:extLst>
  </p:cSld>
  <p:clrMap bg1="lt1" tx1="dk1" bg2="lt2" tx2="dk2" accent1="accent1" accent2="accent2" accent3="accent3" accent4="accent4" accent5="accent5" accent6="accent6" hlink="hlink" folHlink="folHlink"/>
  <p:notesStyle>
    <a:lvl1pPr algn="ctr" rtl="0" eaLnBrk="0" fontAlgn="base" hangingPunct="0">
      <a:spcBef>
        <a:spcPct val="30000"/>
      </a:spcBef>
      <a:spcAft>
        <a:spcPct val="0"/>
      </a:spcAft>
      <a:defRPr sz="1200" kern="1200">
        <a:solidFill>
          <a:schemeClr val="tx1"/>
        </a:solidFill>
        <a:latin typeface="Syntax" pitchFamily="2" charset="0"/>
        <a:ea typeface="+mn-ea"/>
        <a:cs typeface="+mn-cs"/>
      </a:defRPr>
    </a:lvl1pPr>
    <a:lvl2pPr marL="742950" indent="-285750" algn="ctr" rtl="0" eaLnBrk="0" fontAlgn="base" hangingPunct="0">
      <a:spcBef>
        <a:spcPct val="30000"/>
      </a:spcBef>
      <a:spcAft>
        <a:spcPct val="0"/>
      </a:spcAft>
      <a:defRPr sz="1200" kern="1200">
        <a:solidFill>
          <a:schemeClr val="tx1"/>
        </a:solidFill>
        <a:latin typeface="Syntax" pitchFamily="2" charset="0"/>
        <a:ea typeface="+mn-ea"/>
        <a:cs typeface="+mn-cs"/>
      </a:defRPr>
    </a:lvl2pPr>
    <a:lvl3pPr marL="11430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3pPr>
    <a:lvl4pPr marL="16002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4pPr>
    <a:lvl5pPr marL="20574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255618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244393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1613848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316192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740823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1649640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3480887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592451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1388794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83596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3652651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2278610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3230976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4164661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404841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578756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73266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2825672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64" descr="Fotolia_2596290_XL duplex"/>
          <p:cNvPicPr>
            <a:picLocks noChangeAspect="1" noChangeArrowheads="1"/>
          </p:cNvPicPr>
          <p:nvPr userDrawn="1"/>
        </p:nvPicPr>
        <p:blipFill>
          <a:blip r:embed="rId2">
            <a:extLst>
              <a:ext uri="{28A0092B-C50C-407E-A947-70E740481C1C}">
                <a14:useLocalDpi xmlns:a14="http://schemas.microsoft.com/office/drawing/2010/main" val="0"/>
              </a:ext>
            </a:extLst>
          </a:blip>
          <a:srcRect t="607" b="119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descr="Kästchen-blau-breit"/>
          <p:cNvPicPr>
            <a:picLocks noChangeAspect="1" noChangeArrowheads="1"/>
          </p:cNvPicPr>
          <p:nvPr userDrawn="1"/>
        </p:nvPicPr>
        <p:blipFill>
          <a:blip r:embed="rId3">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1"/>
          <p:cNvGrpSpPr>
            <a:grpSpLocks/>
          </p:cNvGrpSpPr>
          <p:nvPr userDrawn="1"/>
        </p:nvGrpSpPr>
        <p:grpSpPr bwMode="auto">
          <a:xfrm>
            <a:off x="7024688" y="5949950"/>
            <a:ext cx="2119312" cy="908050"/>
            <a:chOff x="4425" y="3748"/>
            <a:chExt cx="1335" cy="572"/>
          </a:xfrm>
        </p:grpSpPr>
        <p:pic>
          <p:nvPicPr>
            <p:cNvPr id="6" name="Picture 59" descr="Kästchen-wei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8" descr="Logo-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7" name="Rectangle 21"/>
          <p:cNvSpPr>
            <a:spLocks noGrp="1" noChangeArrowheads="1"/>
          </p:cNvSpPr>
          <p:nvPr>
            <p:ph type="ctrTitle" sz="quarter"/>
          </p:nvPr>
        </p:nvSpPr>
        <p:spPr/>
        <p:txBody>
          <a:bodyPr/>
          <a:lstStyle>
            <a:lvl1pPr>
              <a:defRPr/>
            </a:lvl1pPr>
          </a:lstStyle>
          <a:p>
            <a:pPr lvl="0"/>
            <a:r>
              <a:rPr lang="de-DE" noProof="0"/>
              <a:t>Mastertitelformat bearbeiten</a:t>
            </a:r>
          </a:p>
        </p:txBody>
      </p:sp>
    </p:spTree>
    <p:extLst>
      <p:ext uri="{BB962C8B-B14F-4D97-AF65-F5344CB8AC3E}">
        <p14:creationId xmlns:p14="http://schemas.microsoft.com/office/powerpoint/2010/main" val="34698003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674269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88913"/>
            <a:ext cx="2017713" cy="59499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73088" y="188913"/>
            <a:ext cx="5903912" cy="59499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16049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73088" y="188913"/>
            <a:ext cx="8074025" cy="365125"/>
          </a:xfrm>
        </p:spPr>
        <p:txBody>
          <a:bodyPr/>
          <a:lstStyle/>
          <a:p>
            <a:r>
              <a:rPr lang="de-DE"/>
              <a:t>Titelmasterformat durch Klicken bearbeiten</a:t>
            </a:r>
          </a:p>
        </p:txBody>
      </p:sp>
      <p:sp>
        <p:nvSpPr>
          <p:cNvPr id="3" name="Tabellenplatzhalter 2"/>
          <p:cNvSpPr>
            <a:spLocks noGrp="1"/>
          </p:cNvSpPr>
          <p:nvPr>
            <p:ph type="tbl" idx="1"/>
          </p:nvPr>
        </p:nvSpPr>
        <p:spPr>
          <a:xfrm>
            <a:off x="582613" y="1733550"/>
            <a:ext cx="8064500" cy="4405313"/>
          </a:xfrm>
        </p:spPr>
        <p:txBody>
          <a:bodyPr/>
          <a:lstStyle/>
          <a:p>
            <a:pPr lvl="0"/>
            <a:endParaRPr lang="de-DE" noProof="0" dirty="0"/>
          </a:p>
        </p:txBody>
      </p:sp>
    </p:spTree>
    <p:extLst>
      <p:ext uri="{BB962C8B-B14F-4D97-AF65-F5344CB8AC3E}">
        <p14:creationId xmlns:p14="http://schemas.microsoft.com/office/powerpoint/2010/main" val="863593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F3190D7-F703-476E-91F8-EE464984D605}" type="slidenum">
              <a:rPr lang="de-DE"/>
              <a:pPr>
                <a:defRPr/>
              </a:pPr>
              <a:t>‹Nr.›</a:t>
            </a:fld>
            <a:endParaRPr lang="de-DE" dirty="0"/>
          </a:p>
        </p:txBody>
      </p:sp>
    </p:spTree>
    <p:extLst>
      <p:ext uri="{BB962C8B-B14F-4D97-AF65-F5344CB8AC3E}">
        <p14:creationId xmlns:p14="http://schemas.microsoft.com/office/powerpoint/2010/main" val="42577675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C69A1DC-7190-4D05-9DC5-55F265711D7F}" type="slidenum">
              <a:rPr lang="de-DE"/>
              <a:pPr>
                <a:defRPr/>
              </a:pPr>
              <a:t>‹Nr.›</a:t>
            </a:fld>
            <a:endParaRPr lang="de-DE" dirty="0"/>
          </a:p>
        </p:txBody>
      </p:sp>
    </p:spTree>
    <p:extLst>
      <p:ext uri="{BB962C8B-B14F-4D97-AF65-F5344CB8AC3E}">
        <p14:creationId xmlns:p14="http://schemas.microsoft.com/office/powerpoint/2010/main" val="32635097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C0B68C2-DF85-440C-84E8-DAA2791F7249}" type="slidenum">
              <a:rPr lang="de-DE"/>
              <a:pPr>
                <a:defRPr/>
              </a:pPr>
              <a:t>‹Nr.›</a:t>
            </a:fld>
            <a:endParaRPr lang="de-DE" dirty="0"/>
          </a:p>
        </p:txBody>
      </p:sp>
    </p:spTree>
    <p:extLst>
      <p:ext uri="{BB962C8B-B14F-4D97-AF65-F5344CB8AC3E}">
        <p14:creationId xmlns:p14="http://schemas.microsoft.com/office/powerpoint/2010/main" val="19320833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FB95648-B0B0-4BB0-A36A-4512E0764595}" type="slidenum">
              <a:rPr lang="de-DE"/>
              <a:pPr>
                <a:defRPr/>
              </a:pPr>
              <a:t>‹Nr.›</a:t>
            </a:fld>
            <a:endParaRPr lang="de-DE" dirty="0"/>
          </a:p>
        </p:txBody>
      </p:sp>
    </p:spTree>
    <p:extLst>
      <p:ext uri="{BB962C8B-B14F-4D97-AF65-F5344CB8AC3E}">
        <p14:creationId xmlns:p14="http://schemas.microsoft.com/office/powerpoint/2010/main" val="6809031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7DFC3D41-696F-433F-9F9D-1822568DE4D6}" type="slidenum">
              <a:rPr lang="de-DE"/>
              <a:pPr>
                <a:defRPr/>
              </a:pPr>
              <a:t>‹Nr.›</a:t>
            </a:fld>
            <a:endParaRPr lang="de-DE" dirty="0"/>
          </a:p>
        </p:txBody>
      </p:sp>
    </p:spTree>
    <p:extLst>
      <p:ext uri="{BB962C8B-B14F-4D97-AF65-F5344CB8AC3E}">
        <p14:creationId xmlns:p14="http://schemas.microsoft.com/office/powerpoint/2010/main" val="135854205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BBAEFA2-A30C-4816-A7C8-490D88BC1024}" type="slidenum">
              <a:rPr lang="de-DE"/>
              <a:pPr>
                <a:defRPr/>
              </a:pPr>
              <a:t>‹Nr.›</a:t>
            </a:fld>
            <a:endParaRPr lang="de-DE" dirty="0"/>
          </a:p>
        </p:txBody>
      </p:sp>
    </p:spTree>
    <p:extLst>
      <p:ext uri="{BB962C8B-B14F-4D97-AF65-F5344CB8AC3E}">
        <p14:creationId xmlns:p14="http://schemas.microsoft.com/office/powerpoint/2010/main" val="15824927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B74A6D8-609E-4C48-B85E-354BB41AAC21}" type="slidenum">
              <a:rPr lang="de-DE"/>
              <a:pPr>
                <a:defRPr/>
              </a:pPr>
              <a:t>‹Nr.›</a:t>
            </a:fld>
            <a:endParaRPr lang="de-DE" dirty="0"/>
          </a:p>
        </p:txBody>
      </p:sp>
    </p:spTree>
    <p:extLst>
      <p:ext uri="{BB962C8B-B14F-4D97-AF65-F5344CB8AC3E}">
        <p14:creationId xmlns:p14="http://schemas.microsoft.com/office/powerpoint/2010/main" val="1587196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1457106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FB113355-D275-4162-B67E-80ADD3E32271}" type="slidenum">
              <a:rPr lang="de-DE"/>
              <a:pPr>
                <a:defRPr/>
              </a:pPr>
              <a:t>‹Nr.›</a:t>
            </a:fld>
            <a:endParaRPr lang="de-DE" dirty="0"/>
          </a:p>
        </p:txBody>
      </p:sp>
    </p:spTree>
    <p:extLst>
      <p:ext uri="{BB962C8B-B14F-4D97-AF65-F5344CB8AC3E}">
        <p14:creationId xmlns:p14="http://schemas.microsoft.com/office/powerpoint/2010/main" val="12525782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B605AA54-0DCA-40EA-98E5-FE5FDA534DE1}" type="slidenum">
              <a:rPr lang="de-DE"/>
              <a:pPr>
                <a:defRPr/>
              </a:pPr>
              <a:t>‹Nr.›</a:t>
            </a:fld>
            <a:endParaRPr lang="de-DE" dirty="0"/>
          </a:p>
        </p:txBody>
      </p:sp>
    </p:spTree>
    <p:extLst>
      <p:ext uri="{BB962C8B-B14F-4D97-AF65-F5344CB8AC3E}">
        <p14:creationId xmlns:p14="http://schemas.microsoft.com/office/powerpoint/2010/main" val="132175327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F634816-BD62-471B-9A72-718EF6962580}" type="slidenum">
              <a:rPr lang="de-DE"/>
              <a:pPr>
                <a:defRPr/>
              </a:pPr>
              <a:t>‹Nr.›</a:t>
            </a:fld>
            <a:endParaRPr lang="de-DE" dirty="0"/>
          </a:p>
        </p:txBody>
      </p:sp>
    </p:spTree>
    <p:extLst>
      <p:ext uri="{BB962C8B-B14F-4D97-AF65-F5344CB8AC3E}">
        <p14:creationId xmlns:p14="http://schemas.microsoft.com/office/powerpoint/2010/main" val="194817891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82346D9-F4AA-473E-9909-AA15A78C8DAA}" type="slidenum">
              <a:rPr lang="de-DE"/>
              <a:pPr>
                <a:defRPr/>
              </a:pPr>
              <a:t>‹Nr.›</a:t>
            </a:fld>
            <a:endParaRPr lang="de-DE" dirty="0"/>
          </a:p>
        </p:txBody>
      </p:sp>
    </p:spTree>
    <p:extLst>
      <p:ext uri="{BB962C8B-B14F-4D97-AF65-F5344CB8AC3E}">
        <p14:creationId xmlns:p14="http://schemas.microsoft.com/office/powerpoint/2010/main" val="13604026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r>
              <a:rPr lang="de-DE"/>
              <a:t>11.07.2024</a:t>
            </a:r>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A9CE3D26-7C33-4F02-BC90-20E8AA67B388}" type="slidenum">
              <a:rPr lang="de-DE"/>
              <a:pPr>
                <a:defRPr/>
              </a:pPr>
              <a:t>‹Nr.›</a:t>
            </a:fld>
            <a:endParaRPr lang="de-DE" dirty="0"/>
          </a:p>
        </p:txBody>
      </p:sp>
    </p:spTree>
    <p:extLst>
      <p:ext uri="{BB962C8B-B14F-4D97-AF65-F5344CB8AC3E}">
        <p14:creationId xmlns:p14="http://schemas.microsoft.com/office/powerpoint/2010/main" val="41794557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4100501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8261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9106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128742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09217"/>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570217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8337877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2034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7020369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4673576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4" descr="Kästchen-blau-breit"/>
          <p:cNvPicPr>
            <a:picLocks noChangeAspect="1" noChangeArrowheads="1"/>
          </p:cNvPicPr>
          <p:nvPr userDrawn="1"/>
        </p:nvPicPr>
        <p:blipFill>
          <a:blip r:embed="rId14">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8"/>
          <p:cNvSpPr>
            <a:spLocks noGrp="1" noChangeArrowheads="1"/>
          </p:cNvSpPr>
          <p:nvPr>
            <p:ph type="title"/>
          </p:nvPr>
        </p:nvSpPr>
        <p:spPr bwMode="auto">
          <a:xfrm>
            <a:off x="573088" y="188913"/>
            <a:ext cx="807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a:t>Mastertitelformat bearbeiten</a:t>
            </a:r>
          </a:p>
        </p:txBody>
      </p:sp>
      <p:sp>
        <p:nvSpPr>
          <p:cNvPr id="1028" name="Text Box 149"/>
          <p:cNvSpPr txBox="1">
            <a:spLocks noChangeArrowheads="1"/>
          </p:cNvSpPr>
          <p:nvPr userDrawn="1"/>
        </p:nvSpPr>
        <p:spPr bwMode="auto">
          <a:xfrm>
            <a:off x="109538" y="6388100"/>
            <a:ext cx="4108450" cy="492125"/>
          </a:xfrm>
          <a:prstGeom prst="rect">
            <a:avLst/>
          </a:prstGeom>
          <a:noFill/>
          <a:ln>
            <a:noFill/>
          </a:ln>
          <a:effec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spcBef>
                <a:spcPct val="50000"/>
              </a:spcBef>
              <a:defRPr/>
            </a:pPr>
            <a:r>
              <a:rPr lang="de-DE" sz="800" dirty="0">
                <a:solidFill>
                  <a:schemeClr val="tx1"/>
                </a:solidFill>
              </a:rPr>
              <a:t>Stabsstelle Arbeits-, Gesundheits- und Umweltschutz</a:t>
            </a:r>
          </a:p>
          <a:p>
            <a:pPr algn="l">
              <a:spcBef>
                <a:spcPct val="50000"/>
              </a:spcBef>
              <a:defRPr/>
            </a:pPr>
            <a:r>
              <a:rPr lang="de-DE" sz="800" dirty="0">
                <a:solidFill>
                  <a:schemeClr val="tx1"/>
                </a:solidFill>
              </a:rPr>
              <a:t>Folie </a:t>
            </a:r>
            <a:fld id="{158D265B-41C4-4EE2-8449-A8BB9019F40E}" type="slidenum">
              <a:rPr lang="de-DE" sz="800" smtClean="0">
                <a:solidFill>
                  <a:schemeClr val="tx1"/>
                </a:solidFill>
              </a:rPr>
              <a:pPr algn="l">
                <a:spcBef>
                  <a:spcPct val="50000"/>
                </a:spcBef>
                <a:defRPr/>
              </a:pPr>
              <a:t>‹Nr.›</a:t>
            </a:fld>
            <a:r>
              <a:rPr lang="de-DE" sz="800" dirty="0">
                <a:solidFill>
                  <a:schemeClr val="tx1"/>
                </a:solidFill>
              </a:rPr>
              <a:t>, AGU-Version 1.3 vom 11.07.2024</a:t>
            </a:r>
          </a:p>
          <a:p>
            <a:pPr algn="l">
              <a:spcBef>
                <a:spcPct val="50000"/>
              </a:spcBef>
              <a:defRPr/>
            </a:pPr>
            <a:endParaRPr lang="de-DE" sz="800" dirty="0">
              <a:solidFill>
                <a:schemeClr val="tx1"/>
              </a:solidFill>
            </a:endParaRPr>
          </a:p>
        </p:txBody>
      </p:sp>
      <p:grpSp>
        <p:nvGrpSpPr>
          <p:cNvPr id="1029" name="Group 151"/>
          <p:cNvGrpSpPr>
            <a:grpSpLocks/>
          </p:cNvGrpSpPr>
          <p:nvPr userDrawn="1"/>
        </p:nvGrpSpPr>
        <p:grpSpPr bwMode="auto">
          <a:xfrm>
            <a:off x="7024688" y="5949950"/>
            <a:ext cx="2119312" cy="908050"/>
            <a:chOff x="4425" y="3748"/>
            <a:chExt cx="1335" cy="572"/>
          </a:xfrm>
        </p:grpSpPr>
        <p:pic>
          <p:nvPicPr>
            <p:cNvPr id="1031" name="Picture 152" descr="Kästchen-weis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3" descr="Logo-RG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55"/>
          <p:cNvSpPr>
            <a:spLocks noGrp="1" noChangeArrowheads="1"/>
          </p:cNvSpPr>
          <p:nvPr>
            <p:ph type="body" idx="1"/>
          </p:nvPr>
        </p:nvSpPr>
        <p:spPr bwMode="auto">
          <a:xfrm>
            <a:off x="582613" y="1733550"/>
            <a:ext cx="8064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Hier klicken, um Master-Textformat zu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Tree>
  </p:cSld>
  <p:clrMap bg1="lt1" tx1="dk1" bg2="lt2" tx2="dk2" accent1="accent1" accent2="accent2" accent3="accent3" accent4="accent4" accent5="accent5" accent6="accent6" hlink="hlink" folHlink="folHlink"/>
  <p:sldLayoutIdLst>
    <p:sldLayoutId id="2147489817" r:id="rId1"/>
    <p:sldLayoutId id="2147489794" r:id="rId2"/>
    <p:sldLayoutId id="2147489795" r:id="rId3"/>
    <p:sldLayoutId id="2147489796" r:id="rId4"/>
    <p:sldLayoutId id="2147489797" r:id="rId5"/>
    <p:sldLayoutId id="2147489798" r:id="rId6"/>
    <p:sldLayoutId id="2147489799" r:id="rId7"/>
    <p:sldLayoutId id="2147489800" r:id="rId8"/>
    <p:sldLayoutId id="2147489801" r:id="rId9"/>
    <p:sldLayoutId id="2147489802" r:id="rId10"/>
    <p:sldLayoutId id="2147489803" r:id="rId11"/>
    <p:sldLayoutId id="2147489804" r:id="rId12"/>
  </p:sldLayoutIdLst>
  <p:transition/>
  <p:hf hdr="0" ftr="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r>
              <a:rPr lang="de-DE"/>
              <a:t>11.07.2024</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CDAF9E5-4B21-4C1E-B0F3-39C7499A3283}"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9805" r:id="rId1"/>
    <p:sldLayoutId id="2147489806" r:id="rId2"/>
    <p:sldLayoutId id="2147489807" r:id="rId3"/>
    <p:sldLayoutId id="2147489808" r:id="rId4"/>
    <p:sldLayoutId id="2147489809" r:id="rId5"/>
    <p:sldLayoutId id="2147489810" r:id="rId6"/>
    <p:sldLayoutId id="2147489811" r:id="rId7"/>
    <p:sldLayoutId id="2147489812" r:id="rId8"/>
    <p:sldLayoutId id="2147489813" r:id="rId9"/>
    <p:sldLayoutId id="2147489814" r:id="rId10"/>
    <p:sldLayoutId id="2147489815" r:id="rId11"/>
    <p:sldLayoutId id="2147489816" r:id="rId12"/>
  </p:sldLayoutIdLst>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3.png"/><Relationship Id="rId7"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20.png"/><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jpeg"/></Relationships>
</file>

<file path=ppt/slides/_rels/slide3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18" Type="http://schemas.openxmlformats.org/officeDocument/2006/relationships/image" Target="../media/image90.jpeg"/><Relationship Id="rId3" Type="http://schemas.openxmlformats.org/officeDocument/2006/relationships/image" Target="../media/image75.png"/><Relationship Id="rId7" Type="http://schemas.openxmlformats.org/officeDocument/2006/relationships/image" Target="../media/image79.jpe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notesSlide" Target="../notesSlides/notesSlide36.xml"/><Relationship Id="rId16"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jpeg"/><Relationship Id="rId10" Type="http://schemas.openxmlformats.org/officeDocument/2006/relationships/image" Target="../media/image82.png"/><Relationship Id="rId19" Type="http://schemas.openxmlformats.org/officeDocument/2006/relationships/image" Target="../media/image33.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38.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4.jpe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jpeg"/><Relationship Id="rId9" Type="http://schemas.openxmlformats.org/officeDocument/2006/relationships/image" Target="../media/image97.png"/><Relationship Id="rId1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fh-suedwestfalen.agu-hochschulen.de/fileadmin/user_upload/DATEN/DokumenteFHSWF/verbandkasten_standorte.pdf" TargetMode="Externa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8"/>
          <p:cNvSpPr>
            <a:spLocks noChangeArrowheads="1"/>
          </p:cNvSpPr>
          <p:nvPr/>
        </p:nvSpPr>
        <p:spPr bwMode="auto">
          <a:xfrm>
            <a:off x="1927225" y="4583113"/>
            <a:ext cx="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lgn="ctr">
                <a:solidFill>
                  <a:srgbClr val="000000"/>
                </a:solidFill>
                <a:miter lim="800000"/>
                <a:headEnd/>
                <a:tailEnd/>
              </a14:hiddenLine>
            </a:ext>
          </a:extLst>
        </p:spPr>
        <p:txBody>
          <a:bodyPr wrap="none" lIns="0" tIns="0" rIns="0" bIns="0"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br>
              <a:rPr lang="de-DE" altLang="de-DE" sz="1100">
                <a:solidFill>
                  <a:schemeClr val="tx1"/>
                </a:solidFill>
              </a:rPr>
            </a:br>
            <a:endParaRPr lang="de-DE" altLang="de-DE" sz="2400">
              <a:solidFill>
                <a:schemeClr val="tx1"/>
              </a:solidFill>
              <a:latin typeface="Times" pitchFamily="18" charset="0"/>
            </a:endParaRPr>
          </a:p>
        </p:txBody>
      </p:sp>
      <p:sp>
        <p:nvSpPr>
          <p:cNvPr id="7" name="Text Box 6"/>
          <p:cNvSpPr txBox="1">
            <a:spLocks noChangeArrowheads="1"/>
          </p:cNvSpPr>
          <p:nvPr/>
        </p:nvSpPr>
        <p:spPr bwMode="auto">
          <a:xfrm>
            <a:off x="573088" y="560994"/>
            <a:ext cx="807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chemeClr val="bg1"/>
                </a:solidFill>
              </a:rPr>
              <a:t>Sicherheitsunterweisung für Studierende – Campus Soest</a:t>
            </a:r>
          </a:p>
        </p:txBody>
      </p:sp>
      <p:sp>
        <p:nvSpPr>
          <p:cNvPr id="8" name="Rectangle 18"/>
          <p:cNvSpPr>
            <a:spLocks noGrp="1" noChangeArrowheads="1"/>
          </p:cNvSpPr>
          <p:nvPr>
            <p:ph type="ctrTitle" sz="quarter"/>
          </p:nvPr>
        </p:nvSpPr>
        <p:spPr>
          <a:xfrm>
            <a:off x="573088" y="229253"/>
            <a:ext cx="8074025" cy="365125"/>
          </a:xfrm>
        </p:spPr>
        <p:txBody>
          <a:bodyPr/>
          <a:lstStyle/>
          <a:p>
            <a:r>
              <a:rPr lang="de-DE" altLang="de-DE" dirty="0"/>
              <a:t>Fachhochschule Südwestfalen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4862870"/>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(Sanitätsraum)</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Gebäude 10, Erdgeschoss (10.002)</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Raum ist niemals abgeschlossen</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auch als Stillraum nutzbar</a:t>
            </a:r>
          </a:p>
          <a:p>
            <a:pPr algn="l">
              <a:defRPr/>
            </a:pPr>
            <a:endParaRPr lang="de-DE" sz="1600" dirty="0">
              <a:solidFill>
                <a:schemeClr val="tx1"/>
              </a:solidFill>
              <a:latin typeface="Arial" pitchFamily="34" charset="0"/>
              <a:sym typeface="Wingdings" panose="05000000000000000000" pitchFamily="2" charset="2"/>
            </a:endParaRP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Gebäude 4, Treppenhaus </a:t>
            </a:r>
            <a:r>
              <a:rPr lang="de-DE" sz="1600" dirty="0" err="1">
                <a:solidFill>
                  <a:schemeClr val="tx1"/>
                </a:solidFill>
                <a:latin typeface="Arial" pitchFamily="34" charset="0"/>
                <a:sym typeface="Wingdings" panose="05000000000000000000" pitchFamily="2" charset="2"/>
              </a:rPr>
              <a:t>Südpaterre</a:t>
            </a:r>
            <a:r>
              <a:rPr lang="de-DE" sz="1600" dirty="0">
                <a:solidFill>
                  <a:schemeClr val="tx1"/>
                </a:solidFill>
                <a:latin typeface="Arial" pitchFamily="34" charset="0"/>
                <a:sym typeface="Wingdings" panose="05000000000000000000" pitchFamily="2" charset="2"/>
              </a:rPr>
              <a:t> und Gebäude 2, </a:t>
            </a:r>
            <a:br>
              <a:rPr lang="de-DE" sz="1600" dirty="0">
                <a:solidFill>
                  <a:schemeClr val="tx1"/>
                </a:solidFill>
                <a:latin typeface="Arial" pitchFamily="34" charset="0"/>
                <a:sym typeface="Wingdings" panose="05000000000000000000" pitchFamily="2" charset="2"/>
              </a:rPr>
            </a:br>
            <a:r>
              <a:rPr lang="de-DE" sz="1600" dirty="0">
                <a:solidFill>
                  <a:schemeClr val="tx1"/>
                </a:solidFill>
                <a:latin typeface="Arial" pitchFamily="34" charset="0"/>
                <a:sym typeface="Wingdings" panose="05000000000000000000" pitchFamily="2" charset="2"/>
              </a:rPr>
              <a:t>1. OG, Treppenhaus Süd</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Hilfsmittel für Personentransport im Notfall,</a:t>
            </a:r>
          </a:p>
          <a:p>
            <a:pPr algn="l">
              <a:defRPr/>
            </a:pPr>
            <a:r>
              <a:rPr lang="de-DE" sz="1600" dirty="0">
                <a:solidFill>
                  <a:schemeClr val="tx1"/>
                </a:solidFill>
                <a:latin typeface="Arial" pitchFamily="34" charset="0"/>
                <a:sym typeface="Wingdings" panose="05000000000000000000" pitchFamily="2" charset="2"/>
              </a:rPr>
              <a:t>z. B. wenn die Aufzüge nicht benutzt werden können oder </a:t>
            </a:r>
          </a:p>
          <a:p>
            <a:pPr algn="l">
              <a:defRPr/>
            </a:pPr>
            <a:r>
              <a:rPr lang="de-DE" sz="1600" dirty="0">
                <a:solidFill>
                  <a:schemeClr val="tx1"/>
                </a:solidFill>
                <a:latin typeface="Arial" pitchFamily="34" charset="0"/>
                <a:sym typeface="Wingdings" panose="05000000000000000000" pitchFamily="2" charset="2"/>
              </a:rPr>
              <a:t>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1269"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721" y="4589313"/>
            <a:ext cx="1126308" cy="16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455" y="4589313"/>
            <a:ext cx="1095715" cy="16702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Hilfe</a:t>
            </a:r>
          </a:p>
          <a:p>
            <a:pPr algn="l"/>
            <a:r>
              <a:rPr lang="de-DE" altLang="de-DE" sz="1800" b="1" dirty="0">
                <a:solidFill>
                  <a:schemeClr val="bg1"/>
                </a:solidFill>
              </a:rPr>
              <a:t>Notfalleinrichtungen am Campus Soest</a:t>
            </a: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75045" y="1268413"/>
            <a:ext cx="2392363" cy="4252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Grafik 3"/>
          <p:cNvPicPr>
            <a:picLocks noChangeAspect="1"/>
          </p:cNvPicPr>
          <p:nvPr/>
        </p:nvPicPr>
        <p:blipFill>
          <a:blip r:embed="rId7">
            <a:extLst>
              <a:ext uri="{28A0092B-C50C-407E-A947-70E740481C1C}">
                <a14:useLocalDpi xmlns:a14="http://schemas.microsoft.com/office/drawing/2010/main" val="0"/>
              </a:ext>
            </a:extLst>
          </a:blip>
          <a:srcRect l="20706" t="18617" r="10641" b="42847"/>
          <a:stretch>
            <a:fillRect/>
          </a:stretch>
        </p:blipFill>
        <p:spPr bwMode="auto">
          <a:xfrm>
            <a:off x="5657533" y="4710113"/>
            <a:ext cx="1552575" cy="154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3845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03700" y="1258660"/>
            <a:ext cx="8197850" cy="4319588"/>
          </a:xfrm>
        </p:spPr>
        <p:txBody>
          <a:bodyPr/>
          <a:lstStyle/>
          <a:p>
            <a:pPr marL="0" indent="0">
              <a:buNone/>
              <a:defRPr/>
            </a:pPr>
            <a:r>
              <a:rPr lang="de-DE" altLang="de-DE" sz="1800" b="1" dirty="0"/>
              <a:t>Soweit Ort, Zeit, Ablauf einer Veranstaltung von der Hochschule vorgegeben sind oder Sie ein Pflichtpraktikum absolvieren müssen! </a:t>
            </a:r>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Mutterschutz gilt auf für Studentinnen:</a:t>
            </a:r>
          </a:p>
        </p:txBody>
      </p:sp>
      <p:pic>
        <p:nvPicPr>
          <p:cNvPr id="2" name="Grafik 1"/>
          <p:cNvPicPr>
            <a:picLocks noChangeAspect="1"/>
          </p:cNvPicPr>
          <p:nvPr/>
        </p:nvPicPr>
        <p:blipFill>
          <a:blip r:embed="rId3"/>
          <a:stretch>
            <a:fillRect/>
          </a:stretch>
        </p:blipFill>
        <p:spPr>
          <a:xfrm>
            <a:off x="1932939" y="2037669"/>
            <a:ext cx="6038521" cy="3996000"/>
          </a:xfrm>
          <a:prstGeom prst="rect">
            <a:avLst/>
          </a:prstGeom>
        </p:spPr>
      </p:pic>
      <p:sp>
        <p:nvSpPr>
          <p:cNvPr id="3" name="Textfeld 2"/>
          <p:cNvSpPr txBox="1"/>
          <p:nvPr/>
        </p:nvSpPr>
        <p:spPr>
          <a:xfrm>
            <a:off x="177120" y="3897425"/>
            <a:ext cx="2231572" cy="954107"/>
          </a:xfrm>
          <a:prstGeom prst="rect">
            <a:avLst/>
          </a:prstGeom>
          <a:noFill/>
          <a:ln>
            <a:solidFill>
              <a:schemeClr val="tx1"/>
            </a:solidFill>
            <a:prstDash val="sysDot"/>
          </a:ln>
        </p:spPr>
        <p:txBody>
          <a:bodyPr wrap="square" rtlCol="0">
            <a:spAutoFit/>
          </a:bodyPr>
          <a:lstStyle/>
          <a:p>
            <a:pPr algn="l"/>
            <a:r>
              <a:rPr lang="de-DE" sz="1400" b="1" dirty="0">
                <a:solidFill>
                  <a:schemeClr val="tx1"/>
                </a:solidFill>
              </a:rPr>
              <a:t>Melden Sie sich im Falle einer Schwangerschaft bitte bei den Ansprechpartner*innen</a:t>
            </a:r>
          </a:p>
        </p:txBody>
      </p:sp>
      <p:cxnSp>
        <p:nvCxnSpPr>
          <p:cNvPr id="7" name="Gerade Verbindung mit Pfeil 6"/>
          <p:cNvCxnSpPr/>
          <p:nvPr/>
        </p:nvCxnSpPr>
        <p:spPr bwMode="auto">
          <a:xfrm flipV="1">
            <a:off x="1186543" y="2830287"/>
            <a:ext cx="1222149" cy="1067138"/>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778572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321978"/>
            <a:ext cx="8197850" cy="4319587"/>
          </a:xfrm>
        </p:spPr>
        <p:txBody>
          <a:bodyPr/>
          <a:lstStyle/>
          <a:p>
            <a:pPr marL="0" indent="0">
              <a:buNone/>
            </a:pPr>
            <a:r>
              <a:rPr lang="de-DE" altLang="de-DE" b="1" dirty="0">
                <a:solidFill>
                  <a:srgbClr val="C00000"/>
                </a:solidFill>
              </a:rPr>
              <a:t>Die Brandschutzordnung</a:t>
            </a:r>
            <a:r>
              <a:rPr lang="de-DE" altLang="de-DE" sz="1400" dirty="0"/>
              <a:t> </a:t>
            </a:r>
            <a:r>
              <a:rPr lang="de-DE" altLang="de-DE" dirty="0"/>
              <a:t>der FH SWF</a:t>
            </a:r>
          </a:p>
          <a:p>
            <a:pPr marL="0" indent="0">
              <a:buNone/>
            </a:pPr>
            <a:r>
              <a:rPr lang="de-DE" altLang="de-DE" dirty="0"/>
              <a:t>…dient dazu, Sie bzgl. möglicher Brandgefahren zu sensibilisieren und Ihnen im Brandfall das richtige Verhalten aufzuzeigen. </a:t>
            </a:r>
          </a:p>
          <a:p>
            <a:pPr marL="0" indent="0">
              <a:buNone/>
            </a:pPr>
            <a:endParaRPr lang="de-DE" altLang="de-DE" dirty="0"/>
          </a:p>
          <a:p>
            <a:pPr marL="0" indent="0">
              <a:buNone/>
            </a:pPr>
            <a:r>
              <a:rPr lang="de-DE" altLang="de-DE" b="1" dirty="0">
                <a:solidFill>
                  <a:srgbClr val="C00000"/>
                </a:solidFill>
              </a:rPr>
              <a:t>Teil A</a:t>
            </a:r>
            <a:r>
              <a:rPr lang="de-DE" altLang="de-DE" b="1" dirty="0"/>
              <a:t> </a:t>
            </a:r>
            <a:r>
              <a:rPr lang="de-DE" altLang="de-DE" dirty="0"/>
              <a:t>hängt an jedem Campus aus - bitte lesen Sie sich die Brandschutzordnung durch und beachten die Einhaltung!</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Grundlagen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482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Grundlagen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p:cNvPicPr>
            <a:picLocks noChangeAspect="1"/>
          </p:cNvPicPr>
          <p:nvPr/>
        </p:nvPicPr>
        <p:blipFill>
          <a:blip r:embed="rId4"/>
          <a:stretch>
            <a:fillRect/>
          </a:stretch>
        </p:blipFill>
        <p:spPr>
          <a:xfrm>
            <a:off x="2997663" y="643618"/>
            <a:ext cx="4110068" cy="5940000"/>
          </a:xfrm>
          <a:prstGeom prst="rect">
            <a:avLst/>
          </a:prstGeom>
        </p:spPr>
      </p:pic>
      <p:sp>
        <p:nvSpPr>
          <p:cNvPr id="4" name="Textfeld 3"/>
          <p:cNvSpPr txBox="1"/>
          <p:nvPr/>
        </p:nvSpPr>
        <p:spPr>
          <a:xfrm flipH="1">
            <a:off x="209005" y="1534886"/>
            <a:ext cx="2512424" cy="3416320"/>
          </a:xfrm>
          <a:prstGeom prst="rect">
            <a:avLst/>
          </a:prstGeom>
          <a:noFill/>
        </p:spPr>
        <p:txBody>
          <a:bodyPr wrap="square" rtlCol="0">
            <a:spAutoFit/>
          </a:bodyPr>
          <a:lstStyle/>
          <a:p>
            <a:pPr algn="l"/>
            <a:r>
              <a:rPr lang="de-DE" sz="2400" dirty="0">
                <a:solidFill>
                  <a:schemeClr val="tx1"/>
                </a:solidFill>
              </a:rPr>
              <a:t>Hinweis:</a:t>
            </a:r>
          </a:p>
          <a:p>
            <a:pPr algn="l"/>
            <a:r>
              <a:rPr lang="de-DE" sz="2400" dirty="0">
                <a:solidFill>
                  <a:schemeClr val="tx1"/>
                </a:solidFill>
              </a:rPr>
              <a:t>Die </a:t>
            </a:r>
            <a:r>
              <a:rPr lang="de-DE" sz="2400" u="sng" dirty="0">
                <a:solidFill>
                  <a:schemeClr val="tx1"/>
                </a:solidFill>
              </a:rPr>
              <a:t>BSO Teil B </a:t>
            </a:r>
            <a:r>
              <a:rPr lang="de-DE" sz="2400" dirty="0">
                <a:solidFill>
                  <a:schemeClr val="tx1"/>
                </a:solidFill>
              </a:rPr>
              <a:t>finden Sie auf der Internetseite der Stabsstelle AGU. Bitte lesen Sie sich diese in ihrer Gesamtheit in Ruhe durch!</a:t>
            </a:r>
          </a:p>
        </p:txBody>
      </p:sp>
    </p:spTree>
    <p:extLst>
      <p:ext uri="{BB962C8B-B14F-4D97-AF65-F5344CB8AC3E}">
        <p14:creationId xmlns:p14="http://schemas.microsoft.com/office/powerpoint/2010/main" val="8778156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Beachten Sie das </a:t>
            </a:r>
            <a:r>
              <a:rPr lang="de-DE" altLang="de-DE" b="1" dirty="0"/>
              <a:t>Rauchverbot</a:t>
            </a:r>
            <a:r>
              <a:rPr lang="de-DE" altLang="de-DE" dirty="0"/>
              <a:t> in den Gebäuden und das </a:t>
            </a:r>
            <a:r>
              <a:rPr lang="de-DE" altLang="de-DE" b="1" dirty="0"/>
              <a:t>Verbot von offenen Flammen</a:t>
            </a:r>
            <a:r>
              <a:rPr lang="de-DE" altLang="de-DE" dirty="0"/>
              <a:t>! (Hinweis: Es darf nur in gekennzeichneten Bereichen geraucht werden, das Rauchen von Cannabis ist an der Hochschule nicht erlaubt)</a:t>
            </a:r>
          </a:p>
          <a:p>
            <a:pPr marL="0" indent="0">
              <a:buNone/>
              <a:defRPr/>
            </a:pPr>
            <a:endParaRPr lang="de-DE" altLang="de-DE" sz="1000" dirty="0"/>
          </a:p>
          <a:p>
            <a:pPr>
              <a:buFont typeface="Arial" panose="020B0604020202020204" pitchFamily="34" charset="0"/>
              <a:buChar char="•"/>
              <a:defRPr/>
            </a:pPr>
            <a:r>
              <a:rPr lang="de-DE" altLang="de-DE" dirty="0"/>
              <a:t>Benutzen Sie im Brandfall </a:t>
            </a:r>
            <a:r>
              <a:rPr lang="de-DE" altLang="de-DE" b="1" dirty="0"/>
              <a:t>niemals Aufzüge</a:t>
            </a:r>
            <a:r>
              <a:rPr lang="de-DE" altLang="de-DE" dirty="0"/>
              <a:t>, auch nicht wenn Sie einen akustischen Gebäuderäumungsalarm hören! Aufzüge können zur tödlichen Falle </a:t>
            </a:r>
            <a:br>
              <a:rPr lang="de-DE" altLang="de-DE" dirty="0"/>
            </a:br>
            <a:r>
              <a:rPr lang="de-DE" altLang="de-DE" dirty="0"/>
              <a:t>werden, wenn sie sich mit Rauch füllen! (Erstickungstod)</a:t>
            </a:r>
          </a:p>
          <a:p>
            <a:pPr marL="0" indent="0">
              <a:buNone/>
              <a:defRPr/>
            </a:pPr>
            <a:endParaRPr lang="de-DE" altLang="de-DE" sz="1000" dirty="0"/>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Grundlagen</a:t>
            </a:r>
          </a:p>
        </p:txBody>
      </p:sp>
      <p:pic>
        <p:nvPicPr>
          <p:cNvPr id="6"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062" y="1234282"/>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6413" y="1956756"/>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4376" y="2716240"/>
            <a:ext cx="1296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461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13418" y="1107496"/>
            <a:ext cx="8144782" cy="4417246"/>
          </a:xfrm>
        </p:spPr>
        <p:txBody>
          <a:bodyPr/>
          <a:lstStyle/>
          <a:p>
            <a:pPr marL="0" indent="0">
              <a:buNone/>
              <a:defRPr/>
            </a:pPr>
            <a:endParaRPr lang="de-DE" altLang="de-DE" sz="1000" dirty="0"/>
          </a:p>
          <a:p>
            <a:pPr>
              <a:buFont typeface="Arial" panose="020B0604020202020204" pitchFamily="34" charset="0"/>
              <a:buChar char="•"/>
              <a:defRPr/>
            </a:pPr>
            <a:r>
              <a:rPr lang="de-DE" altLang="de-DE" b="1" dirty="0">
                <a:solidFill>
                  <a:srgbClr val="C00000"/>
                </a:solidFill>
              </a:rPr>
              <a:t>Feuerlöscher</a:t>
            </a:r>
            <a:r>
              <a:rPr lang="de-DE" altLang="de-DE" dirty="0"/>
              <a:t> befinden sich auf jeder Etage. Informieren Sie sich für den Notfall über die Standorte der Feuerlöscher am Campus.</a:t>
            </a:r>
          </a:p>
          <a:p>
            <a:pPr lvl="1">
              <a:buFont typeface="Arial" panose="020B0604020202020204" pitchFamily="34" charset="0"/>
              <a:buChar char="•"/>
              <a:defRPr/>
            </a:pPr>
            <a:r>
              <a:rPr lang="de-DE" altLang="de-DE" dirty="0"/>
              <a:t>Die Handhabung ist auf den Feuerlöschern beschrieben.		              </a:t>
            </a:r>
          </a:p>
          <a:p>
            <a:pPr lvl="1">
              <a:buFont typeface="Arial" panose="020B0604020202020204" pitchFamily="34" charset="0"/>
              <a:buChar char="•"/>
              <a:defRPr/>
            </a:pPr>
            <a:r>
              <a:rPr lang="de-DE" altLang="de-DE" dirty="0"/>
              <a:t>Verwendete Feuerlöscher nicht zurück in die Halterung </a:t>
            </a:r>
            <a:br>
              <a:rPr lang="de-DE" altLang="de-DE" dirty="0"/>
            </a:br>
            <a:r>
              <a:rPr lang="de-DE" altLang="de-DE" dirty="0"/>
              <a:t>hängen, sondern der Hochschule                                                               (Gebäudemanagement: Dezernat 7) melden. </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Grundlagen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877" y="5938741"/>
            <a:ext cx="2139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7334" y="2747383"/>
            <a:ext cx="1562864"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a:stretch>
            <a:fillRect/>
          </a:stretch>
        </p:blipFill>
        <p:spPr>
          <a:xfrm>
            <a:off x="468373" y="3091466"/>
            <a:ext cx="5019644" cy="3060000"/>
          </a:xfrm>
          <a:prstGeom prst="rect">
            <a:avLst/>
          </a:prstGeom>
          <a:ln>
            <a:solidFill>
              <a:schemeClr val="bg1">
                <a:lumMod val="65000"/>
              </a:schemeClr>
            </a:solidFill>
          </a:ln>
        </p:spPr>
      </p:pic>
    </p:spTree>
    <p:extLst>
      <p:ext uri="{BB962C8B-B14F-4D97-AF65-F5344CB8AC3E}">
        <p14:creationId xmlns:p14="http://schemas.microsoft.com/office/powerpoint/2010/main" val="32158190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Löscheinrichtungen (z. B. Feuerlöscher, Wandhydranten) dürfen nicht</a:t>
            </a:r>
            <a:br>
              <a:rPr lang="de-DE" altLang="de-DE" dirty="0"/>
            </a:br>
            <a:r>
              <a:rPr lang="de-DE" altLang="de-DE" dirty="0"/>
              <a:t>verstellt werden und müssen jederzeit zugänglich / erreichbar sein.</a:t>
            </a:r>
            <a:endParaRPr lang="de-DE" altLang="de-DE" sz="3200" dirty="0"/>
          </a:p>
          <a:p>
            <a:pPr>
              <a:buFont typeface="Arial" panose="020B0604020202020204" pitchFamily="34" charset="0"/>
              <a:buChar char="•"/>
              <a:defRPr/>
            </a:pPr>
            <a:r>
              <a:rPr lang="de-DE" altLang="de-DE" dirty="0"/>
              <a:t>Fluchtwege, Notausgänge und Zufahrten für die Feuerwehr müssen </a:t>
            </a:r>
            <a:r>
              <a:rPr lang="de-DE" altLang="de-DE" b="1" dirty="0"/>
              <a:t>immer</a:t>
            </a:r>
            <a:r>
              <a:rPr lang="de-DE" altLang="de-DE" dirty="0"/>
              <a:t> freigehalten werden.</a:t>
            </a:r>
          </a:p>
          <a:p>
            <a:pPr marL="0" indent="0">
              <a:buNone/>
              <a:defRPr/>
            </a:pPr>
            <a:endParaRPr lang="de-DE" altLang="de-DE" sz="1050" dirty="0"/>
          </a:p>
          <a:p>
            <a:pPr>
              <a:buFont typeface="Arial" panose="020B0604020202020204" pitchFamily="34" charset="0"/>
              <a:buChar char="•"/>
              <a:defRPr/>
            </a:pPr>
            <a:r>
              <a:rPr lang="de-DE" altLang="de-DE" dirty="0"/>
              <a:t>Brandschutztüren nicht blockieren, verkeilen, festbinden </a:t>
            </a:r>
            <a:br>
              <a:rPr lang="de-DE" altLang="de-DE" dirty="0"/>
            </a:br>
            <a:r>
              <a:rPr lang="de-DE" altLang="de-DE" dirty="0"/>
              <a:t>oder mit Gegenständen aufhalten.</a:t>
            </a:r>
          </a:p>
          <a:p>
            <a:pPr>
              <a:buFont typeface="Arial" panose="020B0604020202020204" pitchFamily="34" charset="0"/>
              <a:buChar char="•"/>
              <a:defRPr/>
            </a:pPr>
            <a:endParaRPr lang="de-DE" altLang="de-DE" dirty="0"/>
          </a:p>
          <a:p>
            <a:pPr>
              <a:buFont typeface="Arial" panose="020B0604020202020204" pitchFamily="34" charset="0"/>
              <a:buChar char="•"/>
              <a:defRPr/>
            </a:pPr>
            <a:r>
              <a:rPr lang="de-DE" altLang="de-DE" dirty="0"/>
              <a:t>Es dürfen keine Brandlasten (z. B. Plakate) in Fluren / Treppenräumen angebracht werden. Nutzen Sie hierzu die Brandschutzschaukästen / Vitrinen der Hochschule.</a:t>
            </a:r>
          </a:p>
          <a:p>
            <a:pPr>
              <a:buFont typeface="Arial" panose="020B0604020202020204" pitchFamily="34" charset="0"/>
              <a:buChar char="•"/>
              <a:defRPr/>
            </a:pPr>
            <a:endParaRPr lang="de-DE" altLang="de-DE" sz="1050" dirty="0"/>
          </a:p>
          <a:p>
            <a:pPr>
              <a:buFont typeface="Arial" panose="020B0604020202020204" pitchFamily="34" charset="0"/>
              <a:buChar char="•"/>
              <a:defRPr/>
            </a:pPr>
            <a:r>
              <a:rPr lang="de-DE" altLang="de-DE" dirty="0"/>
              <a:t>Flucht- und Rettungswege dürfen z. B. nicht durch Lagerung oder Aufstellen von Möbeln / Gegenständen eingeengt werden.</a:t>
            </a:r>
          </a:p>
          <a:p>
            <a:pPr>
              <a:buFont typeface="Arial" panose="020B0604020202020204" pitchFamily="34" charset="0"/>
              <a:buChar char="•"/>
              <a:defRPr/>
            </a:pPr>
            <a:r>
              <a:rPr lang="de-DE" altLang="de-DE" dirty="0"/>
              <a:t>Das Abstellen von Fahrzeugen (z. B. Fahrräder, E-Bikes / E-</a:t>
            </a:r>
            <a:r>
              <a:rPr lang="de-DE" altLang="de-DE" dirty="0" err="1"/>
              <a:t>Scooter</a:t>
            </a:r>
            <a:r>
              <a:rPr lang="de-DE" altLang="de-DE" dirty="0"/>
              <a:t> etc.) ist im Hochschulgebäude untersagt! Innenbereiche sind keine Parkplätze für Fahrzeuge!</a:t>
            </a:r>
          </a:p>
          <a:p>
            <a:pPr marL="0" indent="0">
              <a:buNone/>
              <a:defRPr/>
            </a:pPr>
            <a:endParaRPr lang="de-DE" altLang="de-DE" sz="1050" dirty="0"/>
          </a:p>
          <a:p>
            <a:pPr>
              <a:buFont typeface="Arial" panose="020B0604020202020204" pitchFamily="34" charset="0"/>
              <a:buChar char="•"/>
              <a:defRPr/>
            </a:pPr>
            <a:r>
              <a:rPr lang="de-DE" altLang="de-DE" dirty="0"/>
              <a:t>Defekte elektrische Geräte nicht benutzen.</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Grundlagen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X:\FASI\Administration AGU\Unterweisung\Studentenunterweisung\Hagen\IMG_00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62" b="13623"/>
          <a:stretch/>
        </p:blipFill>
        <p:spPr bwMode="auto">
          <a:xfrm>
            <a:off x="6458518" y="2522860"/>
            <a:ext cx="1790460" cy="909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X:\FASI\Administration AGU\Unterweisung\Studentenunterweisung\IMG_0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3748" y="819797"/>
            <a:ext cx="1510310" cy="11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960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18774" y="92082"/>
            <a:ext cx="8074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000" b="1" dirty="0">
                <a:solidFill>
                  <a:schemeClr val="bg1"/>
                </a:solidFill>
              </a:rPr>
              <a:t>Bitte machen Sie sich mit der Sicherheit am </a:t>
            </a:r>
          </a:p>
          <a:p>
            <a:pPr algn="l"/>
            <a:r>
              <a:rPr lang="de-DE" altLang="de-DE" sz="2000" b="1" dirty="0">
                <a:solidFill>
                  <a:schemeClr val="bg1"/>
                </a:solidFill>
              </a:rPr>
              <a:t>Studienort vertraut und schauen Sie sich die Flucht- und Rettungspläne vor Ort an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56" y="1252163"/>
            <a:ext cx="6704057" cy="4320000"/>
          </a:xfrm>
          <a:prstGeom prst="rect">
            <a:avLst/>
          </a:prstGeom>
        </p:spPr>
      </p:pic>
      <p:sp>
        <p:nvSpPr>
          <p:cNvPr id="8" name="Textfeld 7"/>
          <p:cNvSpPr txBox="1"/>
          <p:nvPr/>
        </p:nvSpPr>
        <p:spPr>
          <a:xfrm flipH="1">
            <a:off x="423119" y="5578991"/>
            <a:ext cx="7915337" cy="646331"/>
          </a:xfrm>
          <a:prstGeom prst="rect">
            <a:avLst/>
          </a:prstGeom>
          <a:noFill/>
        </p:spPr>
        <p:txBody>
          <a:bodyPr wrap="square" rtlCol="0">
            <a:spAutoFit/>
          </a:bodyPr>
          <a:lstStyle/>
          <a:p>
            <a:pPr algn="l"/>
            <a:r>
              <a:rPr lang="de-DE" sz="1800" dirty="0">
                <a:solidFill>
                  <a:srgbClr val="00B050"/>
                </a:solidFill>
              </a:rPr>
              <a:t>Folgen Sie am Besten den grünen Fluchtwegen direkt zum Notausgang und gehen Sie zum Sammelplatz!</a:t>
            </a:r>
          </a:p>
        </p:txBody>
      </p:sp>
    </p:spTree>
    <p:extLst>
      <p:ext uri="{BB962C8B-B14F-4D97-AF65-F5344CB8AC3E}">
        <p14:creationId xmlns:p14="http://schemas.microsoft.com/office/powerpoint/2010/main" val="20633215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319587"/>
          </a:xfrm>
        </p:spPr>
        <p:txBody>
          <a:bodyPr/>
          <a:lstStyle/>
          <a:p>
            <a:pPr>
              <a:buFont typeface="Arial" panose="020B0604020202020204" pitchFamily="34" charset="0"/>
              <a:buChar char="•"/>
              <a:defRPr/>
            </a:pPr>
            <a:r>
              <a:rPr lang="de-DE" altLang="de-DE" dirty="0"/>
              <a:t>Machen Sie sich mit den </a:t>
            </a:r>
            <a:r>
              <a:rPr lang="de-DE" altLang="de-DE" b="1" dirty="0"/>
              <a:t>Flucht- und Rettungswegen / Notausgängen</a:t>
            </a:r>
            <a:r>
              <a:rPr lang="de-DE" altLang="de-DE" dirty="0"/>
              <a:t> am Campus vertraut.</a:t>
            </a:r>
          </a:p>
          <a:p>
            <a:pPr lvl="1">
              <a:buFont typeface="Arial" panose="020B0604020202020204" pitchFamily="34" charset="0"/>
              <a:buChar char="•"/>
              <a:defRPr/>
            </a:pPr>
            <a:r>
              <a:rPr lang="de-DE" altLang="de-DE" dirty="0"/>
              <a:t>Aushang u. a. auf den Etagenfluren</a:t>
            </a:r>
          </a:p>
          <a:p>
            <a:pPr lvl="1">
              <a:buFont typeface="Arial" panose="020B0604020202020204" pitchFamily="34" charset="0"/>
              <a:buChar char="•"/>
              <a:defRPr/>
            </a:pPr>
            <a:r>
              <a:rPr lang="de-DE" altLang="de-DE" dirty="0"/>
              <a:t>Merken Sie sich die schnellstmöglichen Wege aus dem Gebäude</a:t>
            </a:r>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marL="379413" lvl="1" indent="0">
              <a:buNone/>
              <a:defRPr/>
            </a:pPr>
            <a:endParaRPr lang="de-DE" altLang="de-DE" sz="600" dirty="0"/>
          </a:p>
          <a:p>
            <a:pPr>
              <a:buFont typeface="Arial" panose="020B0604020202020204" pitchFamily="34" charset="0"/>
              <a:buChar char="•"/>
              <a:defRPr/>
            </a:pPr>
            <a:r>
              <a:rPr lang="de-DE" altLang="de-DE" dirty="0"/>
              <a:t>Für den Notfall gibt es 7 </a:t>
            </a:r>
            <a:r>
              <a:rPr lang="de-DE" altLang="de-DE" b="1" dirty="0"/>
              <a:t>Sammelplätze</a:t>
            </a:r>
            <a:r>
              <a:rPr lang="de-DE" altLang="de-DE" dirty="0"/>
              <a:t> am Campus</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a:p>
        </p:txBody>
      </p:sp>
      <p:pic>
        <p:nvPicPr>
          <p:cNvPr id="17412"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06" y="1595783"/>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806" y="1592608"/>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Soest</a:t>
            </a:r>
          </a:p>
        </p:txBody>
      </p:sp>
      <p:pic>
        <p:nvPicPr>
          <p:cNvPr id="1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9968" y="2631123"/>
            <a:ext cx="4505325"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9840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Soest - Sammelplätze</a:t>
            </a: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M:\U - Unterweisungen\4 Erst-UW\Campus Soest mit Sammelplät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1312863"/>
            <a:ext cx="7159625"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X:\FASI\Lammers\U - Unterweisungen\2 Erst-UW\Bil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 y="1550988"/>
            <a:ext cx="1176338"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Gerade Verbindung mit Pfeil 13"/>
          <p:cNvCxnSpPr/>
          <p:nvPr/>
        </p:nvCxnSpPr>
        <p:spPr bwMode="auto">
          <a:xfrm>
            <a:off x="765175" y="2325688"/>
            <a:ext cx="2530475" cy="820737"/>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5" name="Picture 2" descr="X:\FASI\Lammers\U - Unterweisungen\2 Erst-UW\Sammelplatz Geb.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50" y="4456113"/>
            <a:ext cx="11652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Gerade Verbindung mit Pfeil 15"/>
          <p:cNvCxnSpPr/>
          <p:nvPr/>
        </p:nvCxnSpPr>
        <p:spPr bwMode="auto">
          <a:xfrm flipV="1">
            <a:off x="765175" y="3719513"/>
            <a:ext cx="1792288" cy="1581150"/>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7" name="Picture 3" descr="X:\FASI\Lammers\U - Unterweisungen\2 Erst-UW\Sammelplatz Geb. 5-6-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7175" y="4687888"/>
            <a:ext cx="1030288"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Gerade Verbindung mit Pfeil 17"/>
          <p:cNvCxnSpPr/>
          <p:nvPr/>
        </p:nvCxnSpPr>
        <p:spPr bwMode="auto">
          <a:xfrm flipV="1">
            <a:off x="2184400" y="4267200"/>
            <a:ext cx="1571625" cy="1033463"/>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9" name="Picture 4" descr="X:\FASI\Lammers\U - Unterweisungen\2 Erst-UW\Sammelplatz Geb. 6-14-19-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9300" y="5029200"/>
            <a:ext cx="9271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X:\FASI\Lammers\U - Unterweisungen\2 Erst-UW\Sammelplatz Geb. 10_11_1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6100" y="2735263"/>
            <a:ext cx="9144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Gerade Verbindung mit Pfeil 20"/>
          <p:cNvCxnSpPr/>
          <p:nvPr/>
        </p:nvCxnSpPr>
        <p:spPr bwMode="auto">
          <a:xfrm flipH="1">
            <a:off x="6135688" y="3336925"/>
            <a:ext cx="2487612" cy="382588"/>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mit Pfeil 21"/>
          <p:cNvCxnSpPr/>
          <p:nvPr/>
        </p:nvCxnSpPr>
        <p:spPr bwMode="auto">
          <a:xfrm flipH="1">
            <a:off x="4424363" y="2103438"/>
            <a:ext cx="2805112" cy="1042987"/>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3" name="Picture 7" descr="X:\FASI\Lammers\U - Unterweisungen\2 Erst-UW\Sammelplatz Geb. 8_1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7050" y="1450975"/>
            <a:ext cx="100488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Gerade Verbindung mit Pfeil 23"/>
          <p:cNvCxnSpPr/>
          <p:nvPr/>
        </p:nvCxnSpPr>
        <p:spPr bwMode="auto">
          <a:xfrm flipV="1">
            <a:off x="5091113" y="4889500"/>
            <a:ext cx="276225" cy="717550"/>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5" name="Picture 5" descr="X:\FASI\Lammers\U - Unterweisungen\2 Erst-UW\Sammelplatz Geb. 11_1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6100" y="4699000"/>
            <a:ext cx="93821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Gerade Verbindung mit Pfeil 25"/>
          <p:cNvCxnSpPr/>
          <p:nvPr/>
        </p:nvCxnSpPr>
        <p:spPr bwMode="auto">
          <a:xfrm flipH="1" flipV="1">
            <a:off x="7229475" y="3824288"/>
            <a:ext cx="1270000" cy="1666875"/>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948126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fltVal val="0"/>
                                          </p:val>
                                        </p:tav>
                                        <p:tav tm="100000">
                                          <p:val>
                                            <p:strVal val="#ppt_w"/>
                                          </p:val>
                                        </p:tav>
                                      </p:tavLst>
                                    </p:anim>
                                    <p:anim calcmode="lin" valueType="num">
                                      <p:cBhvr>
                                        <p:cTn id="48" dur="1000" fill="hold"/>
                                        <p:tgtEl>
                                          <p:spTgt spid="24"/>
                                        </p:tgtEl>
                                        <p:attrNameLst>
                                          <p:attrName>ppt_h</p:attrName>
                                        </p:attrNameLst>
                                      </p:cBhvr>
                                      <p:tavLst>
                                        <p:tav tm="0">
                                          <p:val>
                                            <p:fltVal val="0"/>
                                          </p:val>
                                        </p:tav>
                                        <p:tav tm="100000">
                                          <p:val>
                                            <p:strVal val="#ppt_h"/>
                                          </p:val>
                                        </p:tav>
                                      </p:tavLst>
                                    </p:anim>
                                    <p:anim calcmode="lin" valueType="num">
                                      <p:cBhvr>
                                        <p:cTn id="49" dur="1000" fill="hold"/>
                                        <p:tgtEl>
                                          <p:spTgt spid="24"/>
                                        </p:tgtEl>
                                        <p:attrNameLst>
                                          <p:attrName>style.rotation</p:attrName>
                                        </p:attrNameLst>
                                      </p:cBhvr>
                                      <p:tavLst>
                                        <p:tav tm="0">
                                          <p:val>
                                            <p:fltVal val="90"/>
                                          </p:val>
                                        </p:tav>
                                        <p:tav tm="100000">
                                          <p:val>
                                            <p:fltVal val="0"/>
                                          </p:val>
                                        </p:tav>
                                      </p:tavLst>
                                    </p:anim>
                                    <p:animEffect transition="in" filter="fade">
                                      <p:cBhvr>
                                        <p:cTn id="50" dur="1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fill="hold"/>
                                        <p:tgtEl>
                                          <p:spTgt spid="26"/>
                                        </p:tgtEl>
                                        <p:attrNameLst>
                                          <p:attrName>ppt_w</p:attrName>
                                        </p:attrNameLst>
                                      </p:cBhvr>
                                      <p:tavLst>
                                        <p:tav tm="0">
                                          <p:val>
                                            <p:fltVal val="0"/>
                                          </p:val>
                                        </p:tav>
                                        <p:tav tm="100000">
                                          <p:val>
                                            <p:strVal val="#ppt_w"/>
                                          </p:val>
                                        </p:tav>
                                      </p:tavLst>
                                    </p:anim>
                                    <p:anim calcmode="lin" valueType="num">
                                      <p:cBhvr>
                                        <p:cTn id="56" dur="1000" fill="hold"/>
                                        <p:tgtEl>
                                          <p:spTgt spid="26"/>
                                        </p:tgtEl>
                                        <p:attrNameLst>
                                          <p:attrName>ppt_h</p:attrName>
                                        </p:attrNameLst>
                                      </p:cBhvr>
                                      <p:tavLst>
                                        <p:tav tm="0">
                                          <p:val>
                                            <p:fltVal val="0"/>
                                          </p:val>
                                        </p:tav>
                                        <p:tav tm="100000">
                                          <p:val>
                                            <p:strVal val="#ppt_h"/>
                                          </p:val>
                                        </p:tav>
                                      </p:tavLst>
                                    </p:anim>
                                    <p:anim calcmode="lin" valueType="num">
                                      <p:cBhvr>
                                        <p:cTn id="57" dur="1000" fill="hold"/>
                                        <p:tgtEl>
                                          <p:spTgt spid="26"/>
                                        </p:tgtEl>
                                        <p:attrNameLst>
                                          <p:attrName>style.rotation</p:attrName>
                                        </p:attrNameLst>
                                      </p:cBhvr>
                                      <p:tavLst>
                                        <p:tav tm="0">
                                          <p:val>
                                            <p:fltVal val="90"/>
                                          </p:val>
                                        </p:tav>
                                        <p:tav tm="100000">
                                          <p:val>
                                            <p:fltVal val="0"/>
                                          </p:val>
                                        </p:tav>
                                      </p:tavLst>
                                    </p:anim>
                                    <p:animEffect transition="in" filter="fade">
                                      <p:cBhvr>
                                        <p:cTn id="5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216025"/>
            <a:ext cx="8428037" cy="4319588"/>
          </a:xfrm>
        </p:spPr>
        <p:txBody>
          <a:bodyPr/>
          <a:lstStyle/>
          <a:p>
            <a:pPr>
              <a:lnSpc>
                <a:spcPct val="150000"/>
              </a:lnSpc>
              <a:buFont typeface="Arial" panose="020B0604020202020204" pitchFamily="34" charset="0"/>
              <a:buChar char="•"/>
            </a:pPr>
            <a:r>
              <a:rPr lang="de-DE" altLang="de-DE" sz="1800" b="1" dirty="0"/>
              <a:t>Sinn und Zweck der Sicherheitsunterweisung</a:t>
            </a:r>
            <a:endParaRPr lang="de-DE" altLang="de-DE" sz="800" b="1" dirty="0"/>
          </a:p>
          <a:p>
            <a:pPr>
              <a:lnSpc>
                <a:spcPct val="150000"/>
              </a:lnSpc>
              <a:buFont typeface="Arial" panose="020B0604020202020204" pitchFamily="34" charset="0"/>
              <a:buChar char="•"/>
            </a:pPr>
            <a:r>
              <a:rPr lang="de-DE" altLang="de-DE" sz="1800" b="1" dirty="0"/>
              <a:t>Unfallversicherungsschutz / Unfallanzeige</a:t>
            </a:r>
            <a:endParaRPr lang="de-DE" altLang="de-DE" sz="800" b="1" dirty="0"/>
          </a:p>
          <a:p>
            <a:pPr>
              <a:lnSpc>
                <a:spcPct val="150000"/>
              </a:lnSpc>
              <a:buFont typeface="Arial" panose="020B0604020202020204" pitchFamily="34" charset="0"/>
              <a:buChar char="•"/>
            </a:pPr>
            <a:r>
              <a:rPr lang="de-DE" altLang="de-DE" sz="1800" b="1" dirty="0"/>
              <a:t>Erste Hilfe / Verhalten in Notfällen</a:t>
            </a:r>
            <a:endParaRPr lang="de-DE" altLang="de-DE" sz="800" b="1" dirty="0"/>
          </a:p>
          <a:p>
            <a:pPr>
              <a:lnSpc>
                <a:spcPct val="150000"/>
              </a:lnSpc>
              <a:buFont typeface="Arial" panose="020B0604020202020204" pitchFamily="34" charset="0"/>
              <a:buChar char="•"/>
            </a:pPr>
            <a:r>
              <a:rPr lang="de-DE" altLang="de-DE" sz="1800" b="1" dirty="0"/>
              <a:t>Notfalleinrichtungen am </a:t>
            </a:r>
            <a:r>
              <a:rPr lang="de-DE" altLang="de-DE" sz="1800" b="1"/>
              <a:t>Campus </a:t>
            </a:r>
          </a:p>
          <a:p>
            <a:pPr>
              <a:lnSpc>
                <a:spcPct val="150000"/>
              </a:lnSpc>
              <a:buFont typeface="Arial" panose="020B0604020202020204" pitchFamily="34" charset="0"/>
              <a:buChar char="•"/>
            </a:pPr>
            <a:r>
              <a:rPr lang="de-DE" altLang="de-DE" sz="1800" b="1"/>
              <a:t>Wichtige </a:t>
            </a:r>
            <a:r>
              <a:rPr lang="de-DE" altLang="de-DE" sz="1800" b="1" dirty="0"/>
              <a:t>Brandschutzgrundlagen</a:t>
            </a:r>
          </a:p>
          <a:p>
            <a:pPr>
              <a:lnSpc>
                <a:spcPct val="150000"/>
              </a:lnSpc>
              <a:buFont typeface="Arial" panose="020B0604020202020204" pitchFamily="34" charset="0"/>
              <a:buChar char="•"/>
            </a:pPr>
            <a:r>
              <a:rPr lang="de-DE" altLang="de-DE" sz="1800" b="1" dirty="0"/>
              <a:t>Sicheres Verhalten im Brand- / Gefahrenfall und bei Gebäuderäumungsalarmen</a:t>
            </a:r>
            <a:endParaRPr lang="de-DE" altLang="de-DE" sz="800" b="1" dirty="0"/>
          </a:p>
          <a:p>
            <a:pPr>
              <a:lnSpc>
                <a:spcPct val="150000"/>
              </a:lnSpc>
              <a:buFont typeface="Arial" panose="020B0604020202020204" pitchFamily="34" charset="0"/>
              <a:buChar char="•"/>
            </a:pPr>
            <a:r>
              <a:rPr lang="de-DE" altLang="de-DE" sz="1800" b="1" dirty="0"/>
              <a:t>Sicherheitskennzeichnungen an der FH SWF</a:t>
            </a:r>
            <a:endParaRPr lang="de-DE" altLang="de-DE" sz="800" b="1" dirty="0"/>
          </a:p>
          <a:p>
            <a:pPr>
              <a:lnSpc>
                <a:spcPct val="150000"/>
              </a:lnSpc>
              <a:buFont typeface="Arial" panose="020B0604020202020204" pitchFamily="34" charset="0"/>
              <a:buChar char="•"/>
            </a:pPr>
            <a:r>
              <a:rPr lang="de-DE" altLang="de-DE" sz="1800" b="1" dirty="0"/>
              <a:t>Pflichten der Studierenden</a:t>
            </a:r>
          </a:p>
          <a:p>
            <a:pPr>
              <a:lnSpc>
                <a:spcPct val="150000"/>
              </a:lnSpc>
              <a:buFont typeface="Arial" panose="020B0604020202020204" pitchFamily="34" charset="0"/>
              <a:buChar char="•"/>
            </a:pPr>
            <a:r>
              <a:rPr lang="de-DE" altLang="de-DE" sz="1800" b="1" dirty="0"/>
              <a:t>Weitergehende Hinweise zum Arbeits-, Gesundheits-, Umweltschutz</a:t>
            </a:r>
          </a:p>
          <a:p>
            <a:pPr marL="0" indent="0">
              <a:buNone/>
            </a:pPr>
            <a:endParaRPr lang="de-DE" altLang="de-DE" sz="1800" b="1" dirty="0"/>
          </a:p>
          <a:p>
            <a:pPr>
              <a:buFont typeface="Wingdings" pitchFamily="2" charset="2"/>
              <a:buChar char="Ø"/>
            </a:pPr>
            <a:endParaRPr lang="de-DE" altLang="de-DE" sz="1800" b="1" dirty="0"/>
          </a:p>
          <a:p>
            <a:pPr>
              <a:buFont typeface="Wingdings" pitchFamily="2" charset="2"/>
              <a:buNone/>
            </a:pPr>
            <a:endParaRPr lang="de-DE" altLang="de-DE" sz="1800" b="1" dirty="0"/>
          </a:p>
          <a:p>
            <a:pPr>
              <a:buFont typeface="Wingdings" pitchFamily="2" charset="2"/>
              <a:buNone/>
            </a:pPr>
            <a:endParaRPr lang="de-DE" altLang="de-DE" sz="1800" b="1" dirty="0"/>
          </a:p>
        </p:txBody>
      </p:sp>
      <p:sp>
        <p:nvSpPr>
          <p:cNvPr id="5123" name="Rectangle 2"/>
          <p:cNvSpPr txBox="1">
            <a:spLocks noChangeArrowheads="1"/>
          </p:cNvSpPr>
          <p:nvPr/>
        </p:nvSpPr>
        <p:spPr bwMode="auto">
          <a:xfrm>
            <a:off x="573088" y="34915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Unterweisungsinhalt</a:t>
            </a:r>
          </a:p>
        </p:txBody>
      </p:sp>
    </p:spTree>
    <p:extLst>
      <p:ext uri="{BB962C8B-B14F-4D97-AF65-F5344CB8AC3E}">
        <p14:creationId xmlns:p14="http://schemas.microsoft.com/office/powerpoint/2010/main" val="29836217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Soest – Sammelplätze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Grp="1" noChangeArrowheads="1"/>
          </p:cNvSpPr>
          <p:nvPr>
            <p:ph idx="1"/>
          </p:nvPr>
        </p:nvSpPr>
        <p:spPr>
          <a:xfrm>
            <a:off x="476250" y="1223963"/>
            <a:ext cx="8197850" cy="4319587"/>
          </a:xfrm>
        </p:spPr>
        <p:txBody>
          <a:bodyPr/>
          <a:lstStyle/>
          <a:p>
            <a:pPr marL="0" indent="0" algn="ctr">
              <a:buFont typeface="Wingdings" pitchFamily="2" charset="2"/>
              <a:buNone/>
            </a:pPr>
            <a:r>
              <a:rPr lang="de-DE" altLang="de-DE" sz="2000" b="1"/>
              <a:t>Sammelplatz für Gebäude 5, 6, 7 (Parkplatz)</a:t>
            </a:r>
          </a:p>
        </p:txBody>
      </p:sp>
      <p:pic>
        <p:nvPicPr>
          <p:cNvPr id="8" name="Grafik 1"/>
          <p:cNvPicPr>
            <a:picLocks noChangeAspect="1"/>
          </p:cNvPicPr>
          <p:nvPr/>
        </p:nvPicPr>
        <p:blipFill>
          <a:blip r:embed="rId4">
            <a:extLst>
              <a:ext uri="{28A0092B-C50C-407E-A947-70E740481C1C}">
                <a14:useLocalDpi xmlns:a14="http://schemas.microsoft.com/office/drawing/2010/main" val="0"/>
              </a:ext>
            </a:extLst>
          </a:blip>
          <a:srcRect t="1547" b="15237"/>
          <a:stretch>
            <a:fillRect/>
          </a:stretch>
        </p:blipFill>
        <p:spPr bwMode="auto">
          <a:xfrm>
            <a:off x="2978150" y="1698625"/>
            <a:ext cx="3194050" cy="472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42091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Soest – Sammelplätze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a:t>Sammelplatz für Gebäude 2, 3, 4, 16</a:t>
            </a:r>
          </a:p>
        </p:txBody>
      </p:sp>
      <p:pic>
        <p:nvPicPr>
          <p:cNvPr id="10" name="Grafik 1"/>
          <p:cNvPicPr>
            <a:picLocks noChangeAspect="1"/>
          </p:cNvPicPr>
          <p:nvPr/>
        </p:nvPicPr>
        <p:blipFill>
          <a:blip r:embed="rId4">
            <a:extLst>
              <a:ext uri="{28A0092B-C50C-407E-A947-70E740481C1C}">
                <a14:useLocalDpi xmlns:a14="http://schemas.microsoft.com/office/drawing/2010/main" val="0"/>
              </a:ext>
            </a:extLst>
          </a:blip>
          <a:srcRect t="5833" b="18810"/>
          <a:stretch>
            <a:fillRect/>
          </a:stretch>
        </p:blipFill>
        <p:spPr bwMode="auto">
          <a:xfrm>
            <a:off x="995363" y="1841500"/>
            <a:ext cx="3186112" cy="426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Grafik 2"/>
          <p:cNvPicPr>
            <a:picLocks noChangeAspect="1"/>
          </p:cNvPicPr>
          <p:nvPr/>
        </p:nvPicPr>
        <p:blipFill>
          <a:blip r:embed="rId5">
            <a:extLst>
              <a:ext uri="{28A0092B-C50C-407E-A947-70E740481C1C}">
                <a14:useLocalDpi xmlns:a14="http://schemas.microsoft.com/office/drawing/2010/main" val="0"/>
              </a:ext>
            </a:extLst>
          </a:blip>
          <a:srcRect t="4881" b="17143"/>
          <a:stretch>
            <a:fillRect/>
          </a:stretch>
        </p:blipFill>
        <p:spPr bwMode="auto">
          <a:xfrm>
            <a:off x="4830763" y="1839913"/>
            <a:ext cx="3079750" cy="4268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711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Soest – Sammelplätze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a:t>Sammelplatz für Gebäude 10, 11, 12</a:t>
            </a:r>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buFont typeface="Wingdings" pitchFamily="2" charset="2"/>
              <a:buNone/>
            </a:pPr>
            <a:endParaRPr lang="de-DE" altLang="de-DE" sz="800" b="1" u="sng"/>
          </a:p>
        </p:txBody>
      </p:sp>
      <p:pic>
        <p:nvPicPr>
          <p:cNvPr id="12" name="Grafik 1"/>
          <p:cNvPicPr>
            <a:picLocks noChangeAspect="1"/>
          </p:cNvPicPr>
          <p:nvPr/>
        </p:nvPicPr>
        <p:blipFill>
          <a:blip r:embed="rId4">
            <a:extLst>
              <a:ext uri="{28A0092B-C50C-407E-A947-70E740481C1C}">
                <a14:useLocalDpi xmlns:a14="http://schemas.microsoft.com/office/drawing/2010/main" val="0"/>
              </a:ext>
            </a:extLst>
          </a:blip>
          <a:srcRect t="5833" b="11548"/>
          <a:stretch>
            <a:fillRect/>
          </a:stretch>
        </p:blipFill>
        <p:spPr bwMode="auto">
          <a:xfrm>
            <a:off x="2927350" y="1681163"/>
            <a:ext cx="31115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44050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Soest – Sammelplätze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a:t>Sammelplatz für Gebäude 11, 13</a:t>
            </a:r>
          </a:p>
          <a:p>
            <a:pPr marL="0" indent="0" algn="ctr">
              <a:buFont typeface="Wingdings" pitchFamily="2" charset="2"/>
              <a:buNone/>
            </a:pPr>
            <a:endParaRPr lang="de-DE" altLang="de-DE" sz="2000" b="1"/>
          </a:p>
          <a:p>
            <a:pPr marL="0" indent="0" algn="ctr">
              <a:buFont typeface="Wingdings" pitchFamily="2" charset="2"/>
              <a:buNone/>
            </a:pPr>
            <a:endParaRPr lang="de-DE" altLang="de-DE" sz="2000" b="1" i="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buFont typeface="Wingdings" pitchFamily="2" charset="2"/>
              <a:buNone/>
            </a:pPr>
            <a:endParaRPr lang="de-DE" altLang="de-DE" sz="800" b="1" u="sng"/>
          </a:p>
        </p:txBody>
      </p:sp>
      <p:pic>
        <p:nvPicPr>
          <p:cNvPr id="9" name="Grafik 1"/>
          <p:cNvPicPr>
            <a:picLocks noChangeAspect="1"/>
          </p:cNvPicPr>
          <p:nvPr/>
        </p:nvPicPr>
        <p:blipFill>
          <a:blip r:embed="rId4">
            <a:extLst>
              <a:ext uri="{28A0092B-C50C-407E-A947-70E740481C1C}">
                <a14:useLocalDpi xmlns:a14="http://schemas.microsoft.com/office/drawing/2010/main" val="0"/>
              </a:ext>
            </a:extLst>
          </a:blip>
          <a:srcRect t="9422" b="16310"/>
          <a:stretch>
            <a:fillRect/>
          </a:stretch>
        </p:blipFill>
        <p:spPr bwMode="auto">
          <a:xfrm>
            <a:off x="2960688" y="1738313"/>
            <a:ext cx="3228975" cy="4262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3762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Soest – Sammelplätze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a:t>Sammelplatz für Gebäude 6, 14, 19, 20</a:t>
            </a:r>
          </a:p>
          <a:p>
            <a:pPr marL="0" indent="0" algn="ctr">
              <a:buFont typeface="Wingdings" pitchFamily="2" charset="2"/>
              <a:buNone/>
            </a:pPr>
            <a:endParaRPr lang="de-DE" altLang="de-DE" sz="2000" b="1"/>
          </a:p>
          <a:p>
            <a:pPr marL="0" indent="0" algn="ctr">
              <a:buFont typeface="Wingdings" pitchFamily="2" charset="2"/>
              <a:buNone/>
            </a:pPr>
            <a:endParaRPr lang="de-DE" altLang="de-DE" sz="2000" b="1" i="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buFont typeface="Wingdings" pitchFamily="2" charset="2"/>
              <a:buNone/>
            </a:pPr>
            <a:endParaRPr lang="de-DE" altLang="de-DE" sz="800" b="1" u="sng"/>
          </a:p>
        </p:txBody>
      </p:sp>
      <p:pic>
        <p:nvPicPr>
          <p:cNvPr id="10" name="Grafik 2"/>
          <p:cNvPicPr>
            <a:picLocks noChangeAspect="1"/>
          </p:cNvPicPr>
          <p:nvPr/>
        </p:nvPicPr>
        <p:blipFill>
          <a:blip r:embed="rId4">
            <a:extLst>
              <a:ext uri="{28A0092B-C50C-407E-A947-70E740481C1C}">
                <a14:useLocalDpi xmlns:a14="http://schemas.microsoft.com/office/drawing/2010/main" val="0"/>
              </a:ext>
            </a:extLst>
          </a:blip>
          <a:srcRect t="6310" b="12978"/>
          <a:stretch>
            <a:fillRect/>
          </a:stretch>
        </p:blipFill>
        <p:spPr bwMode="auto">
          <a:xfrm>
            <a:off x="2947988" y="1730375"/>
            <a:ext cx="3254375" cy="467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7370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Soest – Sammelplätze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dirty="0"/>
              <a:t>Sammelplatz für Gebäude 1</a:t>
            </a:r>
          </a:p>
          <a:p>
            <a:pPr marL="0" indent="0" algn="ctr">
              <a:buFont typeface="Wingdings" pitchFamily="2" charset="2"/>
              <a:buNone/>
            </a:pPr>
            <a:endParaRPr lang="de-DE" altLang="de-DE" sz="2000" b="1" dirty="0"/>
          </a:p>
          <a:p>
            <a:pPr marL="0" indent="0" algn="ctr">
              <a:buFont typeface="Wingdings" pitchFamily="2" charset="2"/>
              <a:buNone/>
            </a:pPr>
            <a:endParaRPr lang="de-DE" altLang="de-DE" sz="2000" b="1" i="1" dirty="0"/>
          </a:p>
          <a:p>
            <a:pPr marL="0" indent="0" algn="ctr">
              <a:buFont typeface="Wingdings" pitchFamily="2" charset="2"/>
              <a:buNone/>
            </a:pPr>
            <a:endParaRPr lang="de-DE" altLang="de-DE" sz="2000" b="1" dirty="0"/>
          </a:p>
          <a:p>
            <a:pPr marL="0" indent="0" algn="ctr">
              <a:buFont typeface="Wingdings" pitchFamily="2" charset="2"/>
              <a:buNone/>
            </a:pPr>
            <a:endParaRPr lang="de-DE" altLang="de-DE" sz="2000" b="1" dirty="0"/>
          </a:p>
          <a:p>
            <a:pPr marL="0" indent="0" algn="ctr">
              <a:buFont typeface="Wingdings" pitchFamily="2" charset="2"/>
              <a:buNone/>
            </a:pPr>
            <a:endParaRPr lang="de-DE" altLang="de-DE" sz="2000" b="1" dirty="0"/>
          </a:p>
          <a:p>
            <a:pPr marL="0" indent="0" algn="ctr">
              <a:buFont typeface="Wingdings" pitchFamily="2" charset="2"/>
              <a:buNone/>
            </a:pPr>
            <a:endParaRPr lang="de-DE" altLang="de-DE" sz="2000" b="1" dirty="0"/>
          </a:p>
          <a:p>
            <a:pPr marL="0" indent="0" algn="ctr">
              <a:buFont typeface="Wingdings" pitchFamily="2" charset="2"/>
              <a:buNone/>
            </a:pPr>
            <a:endParaRPr lang="de-DE" altLang="de-DE" sz="2000" b="1" dirty="0"/>
          </a:p>
          <a:p>
            <a:pPr marL="0" indent="0" algn="ctr">
              <a:buFont typeface="Wingdings" pitchFamily="2" charset="2"/>
              <a:buNone/>
            </a:pPr>
            <a:endParaRPr lang="de-DE" altLang="de-DE" sz="2000" b="1" dirty="0"/>
          </a:p>
          <a:p>
            <a:pPr marL="0" indent="0" algn="ctr">
              <a:buFont typeface="Wingdings" pitchFamily="2" charset="2"/>
              <a:buNone/>
            </a:pPr>
            <a:endParaRPr lang="de-DE" altLang="de-DE" sz="2000" b="1" dirty="0"/>
          </a:p>
          <a:p>
            <a:pPr marL="0" indent="0" algn="ctr">
              <a:buFont typeface="Wingdings" pitchFamily="2" charset="2"/>
              <a:buNone/>
            </a:pPr>
            <a:endParaRPr lang="de-DE" altLang="de-DE" sz="2000" b="1" dirty="0"/>
          </a:p>
          <a:p>
            <a:pPr marL="0" indent="0">
              <a:buFont typeface="Wingdings" pitchFamily="2" charset="2"/>
              <a:buNone/>
            </a:pPr>
            <a:endParaRPr lang="de-DE" altLang="de-DE" sz="800" b="1" u="sng" dirty="0"/>
          </a:p>
        </p:txBody>
      </p:sp>
      <p:pic>
        <p:nvPicPr>
          <p:cNvPr id="9" name="Grafik 1"/>
          <p:cNvPicPr>
            <a:picLocks noChangeAspect="1"/>
          </p:cNvPicPr>
          <p:nvPr/>
        </p:nvPicPr>
        <p:blipFill>
          <a:blip r:embed="rId4">
            <a:extLst>
              <a:ext uri="{28A0092B-C50C-407E-A947-70E740481C1C}">
                <a14:useLocalDpi xmlns:a14="http://schemas.microsoft.com/office/drawing/2010/main" val="0"/>
              </a:ext>
            </a:extLst>
          </a:blip>
          <a:srcRect t="9422" b="16548"/>
          <a:stretch>
            <a:fillRect/>
          </a:stretch>
        </p:blipFill>
        <p:spPr bwMode="auto">
          <a:xfrm>
            <a:off x="2890838" y="1714500"/>
            <a:ext cx="3368675" cy="4433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819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Soest – Sammelplätze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a:t>Sammelplatz für Gebäude 8, 17</a:t>
            </a:r>
          </a:p>
          <a:p>
            <a:pPr marL="0" indent="0" algn="ctr">
              <a:buFont typeface="Wingdings" pitchFamily="2" charset="2"/>
              <a:buNone/>
            </a:pPr>
            <a:endParaRPr lang="de-DE" altLang="de-DE" sz="2000" b="1"/>
          </a:p>
          <a:p>
            <a:pPr marL="0" indent="0" algn="ctr">
              <a:buFont typeface="Wingdings" pitchFamily="2" charset="2"/>
              <a:buNone/>
            </a:pPr>
            <a:endParaRPr lang="de-DE" altLang="de-DE" sz="2000" b="1" i="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lgn="ctr">
              <a:buFont typeface="Wingdings" pitchFamily="2" charset="2"/>
              <a:buNone/>
            </a:pPr>
            <a:endParaRPr lang="de-DE" altLang="de-DE" sz="2000" b="1"/>
          </a:p>
          <a:p>
            <a:pPr marL="0" indent="0">
              <a:buFont typeface="Wingdings" pitchFamily="2" charset="2"/>
              <a:buNone/>
            </a:pPr>
            <a:endParaRPr lang="de-DE" altLang="de-DE" sz="800" b="1" u="sng"/>
          </a:p>
        </p:txBody>
      </p:sp>
      <p:pic>
        <p:nvPicPr>
          <p:cNvPr id="10" name="Grafik 2"/>
          <p:cNvPicPr>
            <a:picLocks noChangeAspect="1"/>
          </p:cNvPicPr>
          <p:nvPr/>
        </p:nvPicPr>
        <p:blipFill>
          <a:blip r:embed="rId4">
            <a:extLst>
              <a:ext uri="{28A0092B-C50C-407E-A947-70E740481C1C}">
                <a14:useLocalDpi xmlns:a14="http://schemas.microsoft.com/office/drawing/2010/main" val="0"/>
              </a:ext>
            </a:extLst>
          </a:blip>
          <a:srcRect t="2499" b="15715"/>
          <a:stretch>
            <a:fillRect/>
          </a:stretch>
        </p:blipFill>
        <p:spPr bwMode="auto">
          <a:xfrm>
            <a:off x="2955925" y="1681163"/>
            <a:ext cx="3238500" cy="4711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6494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Detmolder Str. - Sammelplätze</a:t>
            </a: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a:extLst>
              <a:ext uri="{FF2B5EF4-FFF2-40B4-BE49-F238E27FC236}">
                <a16:creationId xmlns:a16="http://schemas.microsoft.com/office/drawing/2014/main" id="{5C4B7E5E-395D-5343-292B-B75FD9A2AACD}"/>
              </a:ext>
            </a:extLst>
          </p:cNvPr>
          <p:cNvPicPr>
            <a:picLocks noChangeAspect="1"/>
          </p:cNvPicPr>
          <p:nvPr/>
        </p:nvPicPr>
        <p:blipFill rotWithShape="1">
          <a:blip r:embed="rId4">
            <a:extLst>
              <a:ext uri="{28A0092B-C50C-407E-A947-70E740481C1C}">
                <a14:useLocalDpi xmlns:a14="http://schemas.microsoft.com/office/drawing/2010/main" val="0"/>
              </a:ext>
            </a:extLst>
          </a:blip>
          <a:srcRect l="3500" t="3703" r="47532" b="26667"/>
          <a:stretch/>
        </p:blipFill>
        <p:spPr>
          <a:xfrm>
            <a:off x="818458" y="1248970"/>
            <a:ext cx="6220295" cy="4975246"/>
          </a:xfrm>
          <a:prstGeom prst="rect">
            <a:avLst/>
          </a:prstGeom>
          <a:ln>
            <a:solidFill>
              <a:schemeClr val="tx1"/>
            </a:solidFill>
          </a:ln>
        </p:spPr>
      </p:pic>
    </p:spTree>
    <p:extLst>
      <p:ext uri="{BB962C8B-B14F-4D97-AF65-F5344CB8AC3E}">
        <p14:creationId xmlns:p14="http://schemas.microsoft.com/office/powerpoint/2010/main" val="28231010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a:t>
            </a:r>
            <a:r>
              <a:rPr lang="de-DE" altLang="de-DE" sz="1800" b="1" dirty="0" err="1">
                <a:solidFill>
                  <a:schemeClr val="bg1"/>
                </a:solidFill>
              </a:rPr>
              <a:t>Welver</a:t>
            </a:r>
            <a:r>
              <a:rPr lang="de-DE" altLang="de-DE" sz="1800" b="1" dirty="0">
                <a:solidFill>
                  <a:schemeClr val="bg1"/>
                </a:solidFill>
              </a:rPr>
              <a:t> </a:t>
            </a:r>
            <a:r>
              <a:rPr lang="de-DE" altLang="de-DE" sz="1800" b="1" dirty="0" err="1">
                <a:solidFill>
                  <a:schemeClr val="bg1"/>
                </a:solidFill>
              </a:rPr>
              <a:t>Merklingsen</a:t>
            </a:r>
            <a:r>
              <a:rPr lang="de-DE" altLang="de-DE" sz="1800" b="1" dirty="0">
                <a:solidFill>
                  <a:schemeClr val="bg1"/>
                </a:solidFill>
              </a:rPr>
              <a:t> - Sammelplätze</a:t>
            </a: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a:extLst>
              <a:ext uri="{FF2B5EF4-FFF2-40B4-BE49-F238E27FC236}">
                <a16:creationId xmlns:a16="http://schemas.microsoft.com/office/drawing/2014/main" id="{1FF08436-9C78-E984-4293-407F7D136F06}"/>
              </a:ext>
            </a:extLst>
          </p:cNvPr>
          <p:cNvPicPr>
            <a:picLocks noChangeAspect="1"/>
          </p:cNvPicPr>
          <p:nvPr/>
        </p:nvPicPr>
        <p:blipFill rotWithShape="1">
          <a:blip r:embed="rId4">
            <a:extLst>
              <a:ext uri="{28A0092B-C50C-407E-A947-70E740481C1C}">
                <a14:useLocalDpi xmlns:a14="http://schemas.microsoft.com/office/drawing/2010/main" val="0"/>
              </a:ext>
            </a:extLst>
          </a:blip>
          <a:srcRect l="4334" t="2519" r="26083" b="5333"/>
          <a:stretch/>
        </p:blipFill>
        <p:spPr>
          <a:xfrm>
            <a:off x="758792" y="1102661"/>
            <a:ext cx="6789719" cy="5057731"/>
          </a:xfrm>
          <a:prstGeom prst="rect">
            <a:avLst/>
          </a:prstGeom>
          <a:ln>
            <a:solidFill>
              <a:schemeClr val="tx1"/>
            </a:solidFill>
          </a:ln>
        </p:spPr>
      </p:pic>
    </p:spTree>
    <p:extLst>
      <p:ext uri="{BB962C8B-B14F-4D97-AF65-F5344CB8AC3E}">
        <p14:creationId xmlns:p14="http://schemas.microsoft.com/office/powerpoint/2010/main" val="35352658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Campus </a:t>
            </a:r>
            <a:r>
              <a:rPr lang="de-DE" altLang="de-DE" sz="1800" b="1" dirty="0" err="1">
                <a:solidFill>
                  <a:schemeClr val="bg1"/>
                </a:solidFill>
              </a:rPr>
              <a:t>Marwicker</a:t>
            </a:r>
            <a:r>
              <a:rPr lang="de-DE" altLang="de-DE" sz="1800" b="1" dirty="0">
                <a:solidFill>
                  <a:schemeClr val="bg1"/>
                </a:solidFill>
              </a:rPr>
              <a:t> Str. - Sammelplätze</a:t>
            </a: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a:extLst>
              <a:ext uri="{FF2B5EF4-FFF2-40B4-BE49-F238E27FC236}">
                <a16:creationId xmlns:a16="http://schemas.microsoft.com/office/drawing/2014/main" id="{0300FDBC-A3FD-6CF9-F744-F1CE2B12BEE0}"/>
              </a:ext>
            </a:extLst>
          </p:cNvPr>
          <p:cNvPicPr>
            <a:picLocks noChangeAspect="1"/>
          </p:cNvPicPr>
          <p:nvPr/>
        </p:nvPicPr>
        <p:blipFill>
          <a:blip r:embed="rId4"/>
          <a:stretch>
            <a:fillRect/>
          </a:stretch>
        </p:blipFill>
        <p:spPr>
          <a:xfrm>
            <a:off x="685083" y="1283767"/>
            <a:ext cx="6945503" cy="4861851"/>
          </a:xfrm>
          <a:prstGeom prst="rect">
            <a:avLst/>
          </a:prstGeom>
          <a:ln>
            <a:solidFill>
              <a:schemeClr val="tx1"/>
            </a:solidFill>
          </a:ln>
        </p:spPr>
      </p:pic>
    </p:spTree>
    <p:extLst>
      <p:ext uri="{BB962C8B-B14F-4D97-AF65-F5344CB8AC3E}">
        <p14:creationId xmlns:p14="http://schemas.microsoft.com/office/powerpoint/2010/main" val="40026369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552575"/>
            <a:ext cx="8197850" cy="4319588"/>
          </a:xfrm>
        </p:spPr>
        <p:txBody>
          <a:bodyPr/>
          <a:lstStyle/>
          <a:p>
            <a:pPr marL="0" indent="0">
              <a:buFont typeface="Wingdings" pitchFamily="2" charset="2"/>
              <a:buNone/>
              <a:defRPr/>
            </a:pPr>
            <a:r>
              <a:rPr lang="de-DE" dirty="0"/>
              <a:t>Verschiedenste </a:t>
            </a:r>
            <a:r>
              <a:rPr lang="de-DE" dirty="0">
                <a:solidFill>
                  <a:srgbClr val="C00000"/>
                </a:solidFill>
              </a:rPr>
              <a:t>Gefahren</a:t>
            </a:r>
            <a:r>
              <a:rPr lang="de-DE" dirty="0"/>
              <a:t> und </a:t>
            </a:r>
            <a:r>
              <a:rPr lang="de-DE" dirty="0">
                <a:solidFill>
                  <a:srgbClr val="C00000"/>
                </a:solidFill>
              </a:rPr>
              <a:t>Notfallsituationen</a:t>
            </a:r>
            <a:r>
              <a:rPr lang="de-DE" dirty="0"/>
              <a:t> können an Hochschulen immer auftreten.</a:t>
            </a:r>
          </a:p>
          <a:p>
            <a:pPr marL="0" indent="0">
              <a:buFont typeface="Wingdings" pitchFamily="2" charset="2"/>
              <a:buNone/>
              <a:defRPr/>
            </a:pPr>
            <a:r>
              <a:rPr lang="de-DE" dirty="0"/>
              <a:t> </a:t>
            </a:r>
          </a:p>
          <a:p>
            <a:pPr marL="0" indent="0">
              <a:buFont typeface="Wingdings" pitchFamily="2" charset="2"/>
              <a:buNone/>
              <a:defRPr/>
            </a:pPr>
            <a:r>
              <a:rPr lang="de-DE" dirty="0"/>
              <a:t>Daher ist es zur </a:t>
            </a:r>
            <a:r>
              <a:rPr lang="de-DE" dirty="0">
                <a:solidFill>
                  <a:srgbClr val="00B050"/>
                </a:solidFill>
              </a:rPr>
              <a:t>Sicherheit</a:t>
            </a:r>
            <a:r>
              <a:rPr lang="de-DE" dirty="0"/>
              <a:t> aller wichtig…</a:t>
            </a:r>
          </a:p>
          <a:p>
            <a:pPr>
              <a:buFont typeface="Arial" panose="020B0604020202020204" pitchFamily="34" charset="0"/>
              <a:buChar char="•"/>
              <a:defRPr/>
            </a:pPr>
            <a:r>
              <a:rPr lang="de-DE" dirty="0"/>
              <a:t>Unfälle zu vermeiden, </a:t>
            </a:r>
          </a:p>
          <a:p>
            <a:pPr>
              <a:buFont typeface="Arial" panose="020B0604020202020204" pitchFamily="34" charset="0"/>
              <a:buChar char="•"/>
              <a:defRPr/>
            </a:pPr>
            <a:r>
              <a:rPr lang="de-DE" dirty="0"/>
              <a:t>für Gefahren zu sensibilisieren </a:t>
            </a:r>
          </a:p>
          <a:p>
            <a:pPr>
              <a:buFont typeface="Arial" panose="020B0604020202020204" pitchFamily="34" charset="0"/>
              <a:buChar char="•"/>
              <a:defRPr/>
            </a:pPr>
            <a:r>
              <a:rPr lang="de-DE" dirty="0"/>
              <a:t>und das richtige Verhalten in einer Notfallsituation zu beherrschen.</a:t>
            </a:r>
          </a:p>
          <a:p>
            <a:pPr marL="0" indent="0">
              <a:buFont typeface="Wingdings" pitchFamily="2" charset="2"/>
              <a:buNone/>
              <a:defRPr/>
            </a:pPr>
            <a:endParaRPr lang="de-DE" dirty="0"/>
          </a:p>
          <a:p>
            <a:pPr marL="0" indent="0">
              <a:buNone/>
              <a:defRPr/>
            </a:pPr>
            <a:r>
              <a:rPr lang="de-DE" dirty="0"/>
              <a:t>Mit dieser grundlegenden Sicherheitsunterweisung lernen Sie die wichtigsten Informationen kennen und können sich und anderen im Ernstfall helfen.</a:t>
            </a:r>
          </a:p>
          <a:p>
            <a:pPr marL="0" indent="0">
              <a:buNone/>
              <a:defRPr/>
            </a:pPr>
            <a:endParaRPr lang="de-DE" dirty="0"/>
          </a:p>
          <a:p>
            <a:pPr marL="0" indent="0">
              <a:buNone/>
              <a:defRPr/>
            </a:pPr>
            <a:r>
              <a:rPr lang="de-DE" altLang="de-DE" dirty="0"/>
              <a:t>Für Tätigkeiten in Laboren / Werkstätten etc. erhalten Sie eine gesonderte Sicherheitsunterweisung mit spezifischen Hinweisen zur Gewährleistung Ihrer Sicherheit.</a:t>
            </a:r>
          </a:p>
          <a:p>
            <a:pPr marL="0" indent="0">
              <a:buNone/>
              <a:defRPr/>
            </a:pPr>
            <a:endParaRPr lang="de-DE" altLang="de-DE" b="1" dirty="0"/>
          </a:p>
          <a:p>
            <a:pPr>
              <a:buFont typeface="Wingdings" pitchFamily="2" charset="2"/>
              <a:buChar char="Ø"/>
              <a:defRPr/>
            </a:pPr>
            <a:endParaRPr lang="de-DE" altLang="de-DE" sz="1800" b="1" dirty="0"/>
          </a:p>
          <a:p>
            <a:pPr>
              <a:buFont typeface="Wingdings" pitchFamily="2" charset="2"/>
              <a:buNone/>
              <a:defRPr/>
            </a:pPr>
            <a:endParaRPr lang="de-DE" altLang="de-DE" sz="1800" b="1" dirty="0"/>
          </a:p>
          <a:p>
            <a:pPr>
              <a:buFont typeface="Wingdings" pitchFamily="2" charset="2"/>
              <a:buNone/>
              <a:defRPr/>
            </a:pPr>
            <a:endParaRPr lang="de-DE" altLang="de-DE" sz="1800" b="1" dirty="0"/>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Sinn und Zweck der Sicherheitsunterweisung</a:t>
            </a:r>
          </a:p>
        </p:txBody>
      </p:sp>
    </p:spTree>
    <p:extLst>
      <p:ext uri="{BB962C8B-B14F-4D97-AF65-F5344CB8AC3E}">
        <p14:creationId xmlns:p14="http://schemas.microsoft.com/office/powerpoint/2010/main" val="380340985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Sicheres Verhalten im Brand- /Gefahrenfall</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p:cNvPicPr>
            <a:picLocks noChangeAspect="1"/>
          </p:cNvPicPr>
          <p:nvPr/>
        </p:nvPicPr>
        <p:blipFill>
          <a:blip r:embed="rId4"/>
          <a:stretch>
            <a:fillRect/>
          </a:stretch>
        </p:blipFill>
        <p:spPr>
          <a:xfrm>
            <a:off x="553749" y="1372238"/>
            <a:ext cx="7722687" cy="4248000"/>
          </a:xfrm>
          <a:prstGeom prst="rect">
            <a:avLst/>
          </a:prstGeom>
        </p:spPr>
      </p:pic>
    </p:spTree>
    <p:extLst>
      <p:ext uri="{BB962C8B-B14F-4D97-AF65-F5344CB8AC3E}">
        <p14:creationId xmlns:p14="http://schemas.microsoft.com/office/powerpoint/2010/main" val="20502600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feld 2"/>
          <p:cNvSpPr txBox="1">
            <a:spLocks noChangeArrowheads="1"/>
          </p:cNvSpPr>
          <p:nvPr/>
        </p:nvSpPr>
        <p:spPr bwMode="auto">
          <a:xfrm>
            <a:off x="681038" y="2293675"/>
            <a:ext cx="4003675" cy="5232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b="1" dirty="0">
                <a:solidFill>
                  <a:schemeClr val="tx1"/>
                </a:solidFill>
              </a:rPr>
              <a:t>2 Möglichkeiten, einen Brand eigenständig bei der Feuerwehr zu melden</a:t>
            </a:r>
          </a:p>
        </p:txBody>
      </p:sp>
      <p:sp>
        <p:nvSpPr>
          <p:cNvPr id="22532" name="Textfeld 6"/>
          <p:cNvSpPr txBox="1">
            <a:spLocks noChangeArrowheads="1"/>
          </p:cNvSpPr>
          <p:nvPr/>
        </p:nvSpPr>
        <p:spPr bwMode="auto">
          <a:xfrm>
            <a:off x="681038" y="2947725"/>
            <a:ext cx="16430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Notruf wählen</a:t>
            </a:r>
          </a:p>
          <a:p>
            <a:r>
              <a:rPr lang="de-DE" altLang="de-DE" sz="1000">
                <a:solidFill>
                  <a:schemeClr val="tx1"/>
                </a:solidFill>
              </a:rPr>
              <a:t>(Meldung bei Feuerwehr)</a:t>
            </a:r>
            <a:r>
              <a:rPr lang="de-DE" altLang="de-DE" sz="1200" b="1">
                <a:solidFill>
                  <a:schemeClr val="tx1"/>
                </a:solidFill>
              </a:rPr>
              <a:t> </a:t>
            </a:r>
          </a:p>
        </p:txBody>
      </p:sp>
      <p:sp>
        <p:nvSpPr>
          <p:cNvPr id="22533" name="Textfeld 7"/>
          <p:cNvSpPr txBox="1">
            <a:spLocks noChangeArrowheads="1"/>
          </p:cNvSpPr>
          <p:nvPr/>
        </p:nvSpPr>
        <p:spPr bwMode="auto">
          <a:xfrm>
            <a:off x="3140075" y="2946138"/>
            <a:ext cx="1544638"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Handfeuermelder betätigen </a:t>
            </a:r>
          </a:p>
        </p:txBody>
      </p:sp>
      <p:cxnSp>
        <p:nvCxnSpPr>
          <p:cNvPr id="22534" name="Gerade Verbindung 9"/>
          <p:cNvCxnSpPr>
            <a:cxnSpLocks noChangeShapeType="1"/>
          </p:cNvCxnSpPr>
          <p:nvPr/>
        </p:nvCxnSpPr>
        <p:spPr bwMode="auto">
          <a:xfrm>
            <a:off x="1590675"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5" name="Gerade Verbindung 12"/>
          <p:cNvCxnSpPr>
            <a:cxnSpLocks noChangeShapeType="1"/>
          </p:cNvCxnSpPr>
          <p:nvPr/>
        </p:nvCxnSpPr>
        <p:spPr bwMode="auto">
          <a:xfrm>
            <a:off x="3848100"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Textfeld 14"/>
          <p:cNvSpPr txBox="1">
            <a:spLocks noChangeArrowheads="1"/>
          </p:cNvSpPr>
          <p:nvPr/>
        </p:nvSpPr>
        <p:spPr bwMode="auto">
          <a:xfrm>
            <a:off x="681038" y="3408660"/>
            <a:ext cx="1643062"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a:solidFill>
                  <a:schemeClr val="tx1"/>
                </a:solidFill>
              </a:rPr>
              <a:t>Mobil:    </a:t>
            </a:r>
            <a:r>
              <a:rPr lang="de-DE" altLang="de-DE" sz="1000" b="1" dirty="0">
                <a:solidFill>
                  <a:srgbClr val="C00000"/>
                </a:solidFill>
              </a:rPr>
              <a:t>112</a:t>
            </a:r>
          </a:p>
          <a:p>
            <a:pPr algn="l"/>
            <a:r>
              <a:rPr lang="de-DE" altLang="de-DE" sz="1000" b="1" dirty="0">
                <a:solidFill>
                  <a:schemeClr val="tx1"/>
                </a:solidFill>
              </a:rPr>
              <a:t>Tel.    </a:t>
            </a:r>
            <a:r>
              <a:rPr lang="de-DE" altLang="de-DE" sz="1000" b="1" dirty="0">
                <a:solidFill>
                  <a:srgbClr val="C00000"/>
                </a:solidFill>
              </a:rPr>
              <a:t>112</a:t>
            </a:r>
          </a:p>
          <a:p>
            <a:pPr algn="l"/>
            <a:r>
              <a:rPr lang="de-DE" altLang="de-DE" sz="1000" b="1" dirty="0">
                <a:solidFill>
                  <a:srgbClr val="C00000"/>
                </a:solidFill>
              </a:rPr>
              <a:t>Wer </a:t>
            </a:r>
            <a:r>
              <a:rPr lang="de-DE" altLang="de-DE" sz="1000" dirty="0">
                <a:solidFill>
                  <a:schemeClr val="tx1"/>
                </a:solidFill>
              </a:rPr>
              <a:t>meldet sich?</a:t>
            </a:r>
          </a:p>
          <a:p>
            <a:pPr algn="l"/>
            <a:r>
              <a:rPr lang="de-DE" altLang="de-DE" sz="1000" b="1" dirty="0">
                <a:solidFill>
                  <a:srgbClr val="C00000"/>
                </a:solidFill>
              </a:rPr>
              <a:t>Was</a:t>
            </a:r>
            <a:r>
              <a:rPr lang="de-DE" altLang="de-DE" sz="1000" b="1" dirty="0">
                <a:solidFill>
                  <a:schemeClr val="tx1"/>
                </a:solidFill>
              </a:rPr>
              <a:t> </a:t>
            </a:r>
            <a:r>
              <a:rPr lang="de-DE" altLang="de-DE" sz="1000" dirty="0">
                <a:solidFill>
                  <a:schemeClr val="tx1"/>
                </a:solidFill>
              </a:rPr>
              <a:t>ist passiert?</a:t>
            </a:r>
          </a:p>
          <a:p>
            <a:pPr algn="l"/>
            <a:r>
              <a:rPr lang="de-DE" altLang="de-DE" sz="1000" b="1" dirty="0">
                <a:solidFill>
                  <a:srgbClr val="C00000"/>
                </a:solidFill>
              </a:rPr>
              <a:t>Wo</a:t>
            </a:r>
            <a:r>
              <a:rPr lang="de-DE" altLang="de-DE" sz="1000" b="1" dirty="0">
                <a:solidFill>
                  <a:schemeClr val="tx1"/>
                </a:solidFill>
              </a:rPr>
              <a:t> </a:t>
            </a:r>
            <a:r>
              <a:rPr lang="de-DE" altLang="de-DE" sz="1000" dirty="0">
                <a:solidFill>
                  <a:schemeClr val="tx1"/>
                </a:solidFill>
              </a:rPr>
              <a:t>liegt der Brandort?</a:t>
            </a:r>
          </a:p>
          <a:p>
            <a:pPr algn="l"/>
            <a:r>
              <a:rPr lang="de-DE" altLang="de-DE" sz="1000" b="1" dirty="0">
                <a:solidFill>
                  <a:srgbClr val="C00000"/>
                </a:solidFill>
              </a:rPr>
              <a:t>Wie</a:t>
            </a:r>
            <a:r>
              <a:rPr lang="de-DE" altLang="de-DE" sz="1000" b="1" dirty="0">
                <a:solidFill>
                  <a:schemeClr val="tx1"/>
                </a:solidFill>
              </a:rPr>
              <a:t> </a:t>
            </a:r>
            <a:r>
              <a:rPr lang="de-DE" altLang="de-DE" sz="1000" dirty="0">
                <a:solidFill>
                  <a:schemeClr val="tx1"/>
                </a:solidFill>
              </a:rPr>
              <a:t>ist die Situation?</a:t>
            </a:r>
          </a:p>
          <a:p>
            <a:pPr algn="l"/>
            <a:r>
              <a:rPr lang="de-DE" altLang="de-DE" sz="1000" b="1" dirty="0">
                <a:solidFill>
                  <a:srgbClr val="C00000"/>
                </a:solidFill>
              </a:rPr>
              <a:t>Wie viele </a:t>
            </a:r>
            <a:r>
              <a:rPr lang="de-DE" altLang="de-DE" sz="1000" dirty="0">
                <a:solidFill>
                  <a:schemeClr val="tx1"/>
                </a:solidFill>
              </a:rPr>
              <a:t>Verletzte?</a:t>
            </a:r>
          </a:p>
          <a:p>
            <a:pPr algn="l"/>
            <a:r>
              <a:rPr lang="de-DE" altLang="de-DE" sz="1000" b="1" dirty="0">
                <a:solidFill>
                  <a:srgbClr val="C00000"/>
                </a:solidFill>
              </a:rPr>
              <a:t>Warten auf Rückfragen!</a:t>
            </a:r>
          </a:p>
        </p:txBody>
      </p:sp>
      <p:sp>
        <p:nvSpPr>
          <p:cNvPr id="22537" name="Textfeld 19"/>
          <p:cNvSpPr txBox="1">
            <a:spLocks noChangeArrowheads="1"/>
          </p:cNvSpPr>
          <p:nvPr/>
        </p:nvSpPr>
        <p:spPr bwMode="auto">
          <a:xfrm>
            <a:off x="3140075" y="3408660"/>
            <a:ext cx="1539875" cy="20939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a:solidFill>
                  <a:schemeClr val="tx1"/>
                </a:solidFill>
              </a:rPr>
              <a:t>Scheibe vorsichtig einschlagen und Knopf tief drücken:</a:t>
            </a: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r>
              <a:rPr lang="de-DE" altLang="de-DE" sz="1000" b="1" dirty="0">
                <a:solidFill>
                  <a:srgbClr val="C00000"/>
                </a:solidFill>
              </a:rPr>
              <a:t>Akustisches Alarmsignal </a:t>
            </a:r>
            <a:r>
              <a:rPr lang="de-DE" altLang="de-DE" sz="1000" b="1" dirty="0">
                <a:solidFill>
                  <a:schemeClr val="tx1"/>
                </a:solidFill>
              </a:rPr>
              <a:t>ertönt im Gebäude!</a:t>
            </a:r>
          </a:p>
          <a:p>
            <a:pPr algn="l"/>
            <a:endParaRPr lang="de-DE" altLang="de-DE" sz="1000" b="1" dirty="0">
              <a:solidFill>
                <a:srgbClr val="C00000"/>
              </a:solidFill>
            </a:endParaRPr>
          </a:p>
        </p:txBody>
      </p:sp>
      <p:pic>
        <p:nvPicPr>
          <p:cNvPr id="22538" name="Inhaltsplatzhalter 2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59175" y="3979600"/>
            <a:ext cx="706438" cy="720725"/>
          </a:xfrm>
        </p:spPr>
      </p:pic>
      <p:sp>
        <p:nvSpPr>
          <p:cNvPr id="22540" name="Textfeld 22"/>
          <p:cNvSpPr txBox="1">
            <a:spLocks noChangeArrowheads="1"/>
          </p:cNvSpPr>
          <p:nvPr/>
        </p:nvSpPr>
        <p:spPr bwMode="auto">
          <a:xfrm>
            <a:off x="681038" y="1373653"/>
            <a:ext cx="7750175" cy="646331"/>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rgbClr val="C00000"/>
                </a:solidFill>
              </a:rPr>
              <a:t>Bewahren Sie Ruhe und melden Sie einen Brand / eine Gefahrensituation stets den Beschäftigten der Hochschule!</a:t>
            </a:r>
          </a:p>
        </p:txBody>
      </p:sp>
      <p:sp>
        <p:nvSpPr>
          <p:cNvPr id="22541" name="Textfeld 15360"/>
          <p:cNvSpPr txBox="1">
            <a:spLocks noChangeArrowheads="1"/>
          </p:cNvSpPr>
          <p:nvPr/>
        </p:nvSpPr>
        <p:spPr bwMode="auto">
          <a:xfrm>
            <a:off x="4838700" y="2289920"/>
            <a:ext cx="3592513" cy="12001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dirty="0">
                <a:solidFill>
                  <a:schemeClr val="tx1"/>
                </a:solidFill>
                <a:sym typeface="Wingdings" pitchFamily="2" charset="2"/>
              </a:rPr>
              <a:t> Löschversuche eines Entstehungsbrandes nur unternehmen, wenn Sie sich selbst nicht gefährden.  </a:t>
            </a:r>
            <a:r>
              <a:rPr lang="de-DE" altLang="de-DE" sz="1200" b="1" dirty="0">
                <a:solidFill>
                  <a:schemeClr val="tx1"/>
                </a:solidFill>
                <a:sym typeface="Wingdings" pitchFamily="2" charset="2"/>
              </a:rPr>
              <a:t>Menschenrettung geht vor Brandbekämpfung!!!</a:t>
            </a:r>
          </a:p>
          <a:p>
            <a:pPr algn="l"/>
            <a:r>
              <a:rPr lang="de-DE" altLang="de-DE" sz="1200" dirty="0">
                <a:solidFill>
                  <a:schemeClr val="tx1"/>
                </a:solidFill>
                <a:sym typeface="Wingdings" pitchFamily="2" charset="2"/>
              </a:rPr>
              <a:t>Bringen Sie sich und andere in Sicherheit durch das Aufsuchen der (Sammelplätze) der FH SWF!</a:t>
            </a:r>
            <a:endParaRPr lang="de-DE" altLang="de-DE" sz="1200" dirty="0">
              <a:solidFill>
                <a:schemeClr val="tx1"/>
              </a:solidFill>
            </a:endParaRPr>
          </a:p>
        </p:txBody>
      </p:sp>
      <p:sp>
        <p:nvSpPr>
          <p:cNvPr id="22542" name="Textfeld 37"/>
          <p:cNvSpPr txBox="1">
            <a:spLocks noChangeArrowheads="1"/>
          </p:cNvSpPr>
          <p:nvPr/>
        </p:nvSpPr>
        <p:spPr bwMode="auto">
          <a:xfrm>
            <a:off x="4838700" y="3623420"/>
            <a:ext cx="3592513" cy="2431435"/>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u="sng" dirty="0">
                <a:solidFill>
                  <a:schemeClr val="tx1"/>
                </a:solidFill>
              </a:rPr>
              <a:t>Hinweis: </a:t>
            </a:r>
            <a:r>
              <a:rPr lang="de-DE" altLang="de-DE" sz="1200" dirty="0">
                <a:solidFill>
                  <a:schemeClr val="tx1"/>
                </a:solidFill>
              </a:rPr>
              <a:t>Die Fachhochschule Südwestfalen verfügt über </a:t>
            </a:r>
            <a:r>
              <a:rPr lang="de-DE" altLang="de-DE" sz="1200" dirty="0">
                <a:solidFill>
                  <a:srgbClr val="C00000"/>
                </a:solidFill>
              </a:rPr>
              <a:t>Brandschutz- und Evakuierungshelferinnen/-helfer</a:t>
            </a:r>
          </a:p>
          <a:p>
            <a:pPr algn="l"/>
            <a:endParaRPr lang="de-DE" altLang="de-DE" sz="800" dirty="0">
              <a:solidFill>
                <a:schemeClr val="tx1"/>
              </a:solidFill>
            </a:endParaRPr>
          </a:p>
          <a:p>
            <a:pPr algn="l"/>
            <a:r>
              <a:rPr lang="de-DE" altLang="de-DE" sz="1200" dirty="0">
                <a:solidFill>
                  <a:schemeClr val="tx1"/>
                </a:solidFill>
                <a:sym typeface="Wingdings" pitchFamily="2" charset="2"/>
              </a:rPr>
              <a:t> sind im Umgang mit Feuerlöschern geschult und unterstützen bei der sicheren Räumung eines Gebäudes.</a:t>
            </a:r>
          </a:p>
          <a:p>
            <a:pPr algn="l"/>
            <a:r>
              <a:rPr lang="de-DE" altLang="de-DE" sz="1200" dirty="0">
                <a:solidFill>
                  <a:schemeClr val="tx1"/>
                </a:solidFill>
                <a:sym typeface="Wingdings" pitchFamily="2" charset="2"/>
              </a:rPr>
              <a:t>Befolgen Sie die Anweisungen!</a:t>
            </a:r>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p:txBody>
      </p:sp>
      <p:pic>
        <p:nvPicPr>
          <p:cNvPr id="22543" name="Grafik 153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3555" y="4768772"/>
            <a:ext cx="6286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Sicheres Verhalten im Brand- /Gefahrenfall</a:t>
            </a: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a:stretch>
            <a:fillRect/>
          </a:stretch>
        </p:blipFill>
        <p:spPr>
          <a:xfrm>
            <a:off x="296814" y="4942794"/>
            <a:ext cx="2655491" cy="1404000"/>
          </a:xfrm>
          <a:prstGeom prst="rect">
            <a:avLst/>
          </a:prstGeom>
        </p:spPr>
      </p:pic>
    </p:spTree>
    <p:extLst>
      <p:ext uri="{BB962C8B-B14F-4D97-AF65-F5344CB8AC3E}">
        <p14:creationId xmlns:p14="http://schemas.microsoft.com/office/powerpoint/2010/main" val="33038460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Verhalten bei akustischem Gebäuderäumungsalarm</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a:off x="227986" y="1683131"/>
            <a:ext cx="8710667" cy="4104000"/>
          </a:xfrm>
          <a:prstGeom prst="rect">
            <a:avLst/>
          </a:prstGeom>
        </p:spPr>
      </p:pic>
    </p:spTree>
    <p:extLst>
      <p:ext uri="{BB962C8B-B14F-4D97-AF65-F5344CB8AC3E}">
        <p14:creationId xmlns:p14="http://schemas.microsoft.com/office/powerpoint/2010/main" val="5611475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526297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rgbClr val="C00000"/>
                </a:solidFill>
              </a:rPr>
              <a:t>Verlassen Sie umgehend das Gebäude und begeben sich ruhig und geordnet über die ausgewiesenen Flucht- und Rettungswege zum </a:t>
            </a:r>
            <a:r>
              <a:rPr lang="de-DE" sz="1600" b="1" dirty="0">
                <a:solidFill>
                  <a:srgbClr val="C00000"/>
                </a:solidFill>
              </a:rPr>
              <a:t>Sammelplatz</a:t>
            </a:r>
            <a:r>
              <a:rPr lang="de-DE" sz="1600" dirty="0">
                <a:solidFill>
                  <a:srgbClr val="C00000"/>
                </a:solidFill>
              </a:rPr>
              <a:t>!</a:t>
            </a:r>
          </a:p>
          <a:p>
            <a:pPr algn="l">
              <a:defRPr/>
            </a:pPr>
            <a:endParaRPr lang="de-DE" sz="1600" dirty="0">
              <a:solidFill>
                <a:srgbClr val="C00000"/>
              </a:solidFill>
            </a:endParaRPr>
          </a:p>
          <a:p>
            <a:pPr marL="285750" indent="-285750" algn="l">
              <a:buFont typeface="Arial" panose="020B0604020202020204" pitchFamily="34" charset="0"/>
              <a:buChar char="•"/>
              <a:defRPr/>
            </a:pPr>
            <a:r>
              <a:rPr lang="de-DE" sz="1600" dirty="0">
                <a:solidFill>
                  <a:srgbClr val="C00000"/>
                </a:solidFill>
              </a:rPr>
              <a:t>Dem Alarm ist </a:t>
            </a:r>
            <a:r>
              <a:rPr lang="de-DE" sz="1600" b="1" dirty="0">
                <a:solidFill>
                  <a:srgbClr val="C00000"/>
                </a:solidFill>
              </a:rPr>
              <a:t>immer(!) </a:t>
            </a:r>
            <a:r>
              <a:rPr lang="de-DE" sz="1600" dirty="0">
                <a:solidFill>
                  <a:srgbClr val="C00000"/>
                </a:solidFill>
              </a:rPr>
              <a:t>unverzüglich Folge zu leisten, auch wenn kein Brandrauch, Feuer oder eine andere Gefahrenlage erkennbar ist. </a:t>
            </a:r>
          </a:p>
          <a:p>
            <a:pPr algn="l">
              <a:defRPr/>
            </a:pPr>
            <a:endParaRPr lang="de-DE" sz="1000" dirty="0">
              <a:solidFill>
                <a:srgbClr val="C00000"/>
              </a:solidFill>
            </a:endParaRPr>
          </a:p>
          <a:p>
            <a:pPr marL="285750" indent="-285750" algn="l">
              <a:buFont typeface="Arial" panose="020B0604020202020204" pitchFamily="34" charset="0"/>
              <a:buChar char="•"/>
              <a:defRPr/>
            </a:pPr>
            <a:r>
              <a:rPr lang="de-DE" sz="1600" dirty="0">
                <a:solidFill>
                  <a:schemeClr val="tx1"/>
                </a:solidFill>
              </a:rPr>
              <a:t>Beim Verlassen der Räume sind Fenster &amp; Türen zu schließen (um eine eventuelle Brand- und Rauchausbreitung zu verhindern).</a:t>
            </a:r>
          </a:p>
          <a:p>
            <a:pPr algn="l">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Denken Sie daran, dass Aufzüge zur tödlichen Sackgasse werden können &amp; nicht mehr benutzt werden dürfen </a:t>
            </a:r>
            <a:r>
              <a:rPr lang="de-DE" sz="1600" dirty="0">
                <a:solidFill>
                  <a:schemeClr val="tx1"/>
                </a:solidFill>
                <a:sym typeface="Wingdings" panose="05000000000000000000" pitchFamily="2" charset="2"/>
              </a:rPr>
              <a:t> Lebensgefahr!!!</a:t>
            </a:r>
          </a:p>
          <a:p>
            <a:pPr marL="285750" indent="-285750" algn="l">
              <a:buFont typeface="Arial" panose="020B0604020202020204" pitchFamily="34" charset="0"/>
              <a:buChar char="•"/>
              <a:defRPr/>
            </a:pPr>
            <a:endParaRPr lang="de-DE" sz="1000" dirty="0">
              <a:solidFill>
                <a:schemeClr val="tx1"/>
              </a:solidFill>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rPr>
              <a:t>Denken Sie auch an verletzte oder bewegungseingeschränkte Personen und helfen Sie, wenn möglich. Benachrichtigen Sie die Einsatzkräfte, wenn Personen nicht mehr in der Lage sind, alleine das Gebäude zu verlassen und Sie nicht helfen können.</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Warten Sie am Sammelplatz weitere Informationen ab!</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Sie können wichtige Hinweise auf besondere Gefahren (z. B. Abschalten von Geräten) an die hochschulinternen Brandschutz- und Evakuierungshelferinnen/-helfer oder Beschäftigten des Technischen Betriebsdienstes weitergeben.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Verhalten bei akustischem Gebäuderäumungsalarm</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57554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276998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chemeClr val="tx1"/>
                </a:solidFill>
              </a:rPr>
              <a:t>Die Hinweise / Anweisungen der Feuerwehr, der Brandschutz- und Evakuierungshelferinnen/-helfer und weiterer Beschäftigter / Lehrkräfte sind zu befolgen!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Bleiben Sie zur Sicherheit aller Anwesenden so lange am Sammelplatz, bis eine </a:t>
            </a:r>
            <a:r>
              <a:rPr lang="de-DE" sz="1600" b="1" dirty="0">
                <a:solidFill>
                  <a:schemeClr val="tx1"/>
                </a:solidFill>
              </a:rPr>
              <a:t>offizielle Entwarnung </a:t>
            </a:r>
            <a:r>
              <a:rPr lang="de-DE" sz="1600" dirty="0">
                <a:solidFill>
                  <a:schemeClr val="tx1"/>
                </a:solidFill>
              </a:rPr>
              <a:t>verkündet wird. Das jeweilige Gebäude darf erst nach der offiziellen Freigabe wieder betreten werden.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Achten Sie unbedingt darauf, Zufahrten / Zuwegungen / Bereiche um Notausgänge &amp; Aufstellflächen für die Feuerwehr nicht zu verstellen!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Verhalten bei akustischem Gebäuderäumungsalarm</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78699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73203" y="399858"/>
            <a:ext cx="8074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000" b="1" dirty="0">
                <a:solidFill>
                  <a:schemeClr val="bg1"/>
                </a:solidFill>
              </a:rPr>
              <a:t>Schauen Sie sich bitte die Sammelplätze vor Ort an!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4"/>
          <a:stretch>
            <a:fillRect/>
          </a:stretch>
        </p:blipFill>
        <p:spPr>
          <a:xfrm>
            <a:off x="553749" y="2109910"/>
            <a:ext cx="6797346" cy="4068000"/>
          </a:xfrm>
          <a:prstGeom prst="rect">
            <a:avLst/>
          </a:prstGeom>
        </p:spPr>
      </p:pic>
      <p:sp>
        <p:nvSpPr>
          <p:cNvPr id="6" name="Textfeld 5"/>
          <p:cNvSpPr txBox="1"/>
          <p:nvPr/>
        </p:nvSpPr>
        <p:spPr>
          <a:xfrm flipH="1">
            <a:off x="176346" y="1202217"/>
            <a:ext cx="8358053" cy="1015663"/>
          </a:xfrm>
          <a:prstGeom prst="rect">
            <a:avLst/>
          </a:prstGeom>
          <a:noFill/>
        </p:spPr>
        <p:txBody>
          <a:bodyPr wrap="square" rtlCol="0">
            <a:spAutoFit/>
          </a:bodyPr>
          <a:lstStyle/>
          <a:p>
            <a:pPr algn="l"/>
            <a:r>
              <a:rPr lang="de-DE" sz="2000" dirty="0">
                <a:solidFill>
                  <a:schemeClr val="tx1"/>
                </a:solidFill>
              </a:rPr>
              <a:t>Sammelplätze erkennen Sie an den grünen Schildern! Bitte verhalten Sie sich im Gefahrenfall dort ruhig / geordnet und warten weitere Informationen ab.</a:t>
            </a:r>
          </a:p>
        </p:txBody>
      </p:sp>
    </p:spTree>
    <p:extLst>
      <p:ext uri="{BB962C8B-B14F-4D97-AF65-F5344CB8AC3E}">
        <p14:creationId xmlns:p14="http://schemas.microsoft.com/office/powerpoint/2010/main" val="379348573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1222658"/>
            <a:ext cx="8064500" cy="4800600"/>
          </a:xfrm>
        </p:spPr>
        <p:txBody>
          <a:bodyPr/>
          <a:lstStyle/>
          <a:p>
            <a:pPr marL="0" indent="0">
              <a:buFont typeface="Wingdings" pitchFamily="2" charset="2"/>
              <a:buNone/>
              <a:defRPr/>
            </a:pPr>
            <a:r>
              <a:rPr lang="de-DE" sz="1400" b="1" dirty="0"/>
              <a:t>Brandschutzzeichen:        ALT  und  NEU </a:t>
            </a:r>
          </a:p>
          <a:p>
            <a:pPr marL="0" indent="0">
              <a:buFont typeface="Wingdings" pitchFamily="2" charset="2"/>
              <a:buNone/>
              <a:defRPr/>
            </a:pPr>
            <a:r>
              <a:rPr lang="de-DE" sz="1400" dirty="0"/>
              <a:t>(kennzeichnen Standorte von Feuermelde-,  Löscheinrichtungen) </a:t>
            </a:r>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marL="0" indent="0">
              <a:buFont typeface="Wingdings" pitchFamily="2" charset="2"/>
              <a:buNone/>
              <a:defRPr/>
            </a:pPr>
            <a:endParaRPr lang="de-DE" sz="1000" dirty="0">
              <a:sym typeface="Wingdings" panose="05000000000000000000" pitchFamily="2" charset="2"/>
            </a:endParaRPr>
          </a:p>
          <a:p>
            <a:pPr marL="0" indent="0">
              <a:buFont typeface="Wingdings" pitchFamily="2" charset="2"/>
              <a:buNone/>
              <a:defRPr/>
            </a:pPr>
            <a:r>
              <a:rPr lang="de-DE" sz="1400" b="1" dirty="0"/>
              <a:t>Verbotszeichen:               ALT  und   NEU </a:t>
            </a:r>
            <a:r>
              <a:rPr lang="de-DE" sz="1400" dirty="0"/>
              <a:t>(Untersagen ein Verhalten, das gefährlich sein kann)</a:t>
            </a:r>
            <a:endParaRPr lang="de-DE" sz="1400" b="1" dirty="0"/>
          </a:p>
          <a:p>
            <a:pPr marL="0" indent="0">
              <a:buFont typeface="Wingdings" pitchFamily="2" charset="2"/>
              <a:buNone/>
              <a:defRPr/>
            </a:pPr>
            <a:endParaRPr lang="de-DE" dirty="0"/>
          </a:p>
          <a:p>
            <a:pPr marL="0" indent="0">
              <a:buFont typeface="Wingdings" pitchFamily="2" charset="2"/>
              <a:buNone/>
              <a:defRPr/>
            </a:pPr>
            <a:endParaRPr lang="de-DE" dirty="0"/>
          </a:p>
          <a:p>
            <a:pPr marL="0" indent="0">
              <a:buFont typeface="Wingdings" pitchFamily="2" charset="2"/>
              <a:buNone/>
              <a:defRPr/>
            </a:pPr>
            <a:r>
              <a:rPr lang="de-DE" sz="1400" b="1" dirty="0"/>
              <a:t>Allg. Warnzeichen:           ALT und   NEU </a:t>
            </a:r>
            <a:r>
              <a:rPr lang="de-DE" sz="1400" dirty="0"/>
              <a:t>(</a:t>
            </a:r>
            <a:r>
              <a:rPr lang="de-DE" altLang="de-DE" sz="1400" dirty="0"/>
              <a:t>warnen vor einem Risiko oder Gefahren) </a:t>
            </a:r>
          </a:p>
          <a:p>
            <a:pPr marL="0" indent="0" algn="r">
              <a:buFont typeface="Wingdings" pitchFamily="2" charset="2"/>
              <a:buNone/>
              <a:defRPr/>
            </a:pPr>
            <a:endParaRPr lang="de-DE" sz="1200" dirty="0"/>
          </a:p>
          <a:p>
            <a:pPr marL="0" indent="0" algn="r">
              <a:buFont typeface="Wingdings" pitchFamily="2" charset="2"/>
              <a:buNone/>
              <a:defRPr/>
            </a:pPr>
            <a:r>
              <a:rPr lang="de-DE" sz="1200" dirty="0"/>
              <a:t>*aufgeführte Beispiele</a:t>
            </a:r>
          </a:p>
          <a:p>
            <a:pPr marL="0" indent="0">
              <a:buFont typeface="Wingdings" pitchFamily="2" charset="2"/>
              <a:buNone/>
              <a:defRPr/>
            </a:pPr>
            <a:endParaRPr lang="de-DE" dirty="0"/>
          </a:p>
        </p:txBody>
      </p:sp>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563" y="174018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775" y="17465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563" y="2273583"/>
            <a:ext cx="468312" cy="4667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563" y="3351495"/>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0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5609"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775" y="22672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775" y="3351496"/>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1"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545" y="4763810"/>
            <a:ext cx="466725"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2"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4745" y="4754845"/>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6085" y="5693058"/>
            <a:ext cx="504825" cy="5048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4"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0005" y="5712108"/>
            <a:ext cx="528638"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5" name="Textfeld 13"/>
          <p:cNvSpPr txBox="1">
            <a:spLocks noChangeArrowheads="1"/>
          </p:cNvSpPr>
          <p:nvPr/>
        </p:nvSpPr>
        <p:spPr bwMode="auto">
          <a:xfrm>
            <a:off x="4188575" y="1811620"/>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Feuerlöscher </a:t>
            </a:r>
          </a:p>
        </p:txBody>
      </p:sp>
      <p:sp>
        <p:nvSpPr>
          <p:cNvPr id="25616" name="Textfeld 14"/>
          <p:cNvSpPr txBox="1">
            <a:spLocks noChangeArrowheads="1"/>
          </p:cNvSpPr>
          <p:nvPr/>
        </p:nvSpPr>
        <p:spPr bwMode="auto">
          <a:xfrm>
            <a:off x="4188575" y="3430870"/>
            <a:ext cx="123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Brandmelder</a:t>
            </a:r>
          </a:p>
        </p:txBody>
      </p:sp>
      <p:pic>
        <p:nvPicPr>
          <p:cNvPr id="25617"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11563" y="280063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8" name="Textfeld 16"/>
          <p:cNvSpPr txBox="1">
            <a:spLocks noChangeArrowheads="1"/>
          </p:cNvSpPr>
          <p:nvPr/>
        </p:nvSpPr>
        <p:spPr bwMode="auto">
          <a:xfrm>
            <a:off x="4188575" y="2880008"/>
            <a:ext cx="172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Feuerleiter</a:t>
            </a:r>
          </a:p>
        </p:txBody>
      </p:sp>
      <p:pic>
        <p:nvPicPr>
          <p:cNvPr id="25619"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1563" y="38674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0" name="Textfeld 18"/>
          <p:cNvSpPr txBox="1">
            <a:spLocks noChangeArrowheads="1"/>
          </p:cNvSpPr>
          <p:nvPr/>
        </p:nvSpPr>
        <p:spPr bwMode="auto">
          <a:xfrm>
            <a:off x="4188575" y="3946808"/>
            <a:ext cx="348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Mittel und Geräte zur Brandbekämpfung</a:t>
            </a:r>
          </a:p>
        </p:txBody>
      </p:sp>
      <p:pic>
        <p:nvPicPr>
          <p:cNvPr id="25621" name="Picture 39" descr="C:\Users\tineu005\AppData\Local\Temp\ForumVerlag_BSO\F0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0775" y="3867433"/>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10331" y="2800633"/>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3" name="Textfeld 13"/>
          <p:cNvSpPr txBox="1">
            <a:spLocks noChangeArrowheads="1"/>
          </p:cNvSpPr>
          <p:nvPr/>
        </p:nvSpPr>
        <p:spPr bwMode="auto">
          <a:xfrm>
            <a:off x="4188575" y="2311683"/>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Löschschlauch / Wandhydrant</a:t>
            </a:r>
          </a:p>
        </p:txBody>
      </p:sp>
      <p:sp>
        <p:nvSpPr>
          <p:cNvPr id="24"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Brandschutz</a:t>
            </a:r>
          </a:p>
          <a:p>
            <a:pPr algn="l"/>
            <a:r>
              <a:rPr lang="de-DE" altLang="de-DE" sz="1800" b="1" dirty="0">
                <a:solidFill>
                  <a:schemeClr val="bg1"/>
                </a:solidFill>
              </a:rPr>
              <a:t>Sicherheitskennzeichen</a:t>
            </a:r>
          </a:p>
        </p:txBody>
      </p:sp>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91771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1"/>
          <p:cNvSpPr>
            <a:spLocks noGrp="1"/>
          </p:cNvSpPr>
          <p:nvPr>
            <p:ph idx="1"/>
          </p:nvPr>
        </p:nvSpPr>
        <p:spPr>
          <a:xfrm>
            <a:off x="546660" y="1308013"/>
            <a:ext cx="8064500" cy="4886325"/>
          </a:xfrm>
        </p:spPr>
        <p:txBody>
          <a:bodyPr/>
          <a:lstStyle/>
          <a:p>
            <a:pPr marL="0" indent="0">
              <a:buFont typeface="Wingdings" pitchFamily="2" charset="2"/>
              <a:buNone/>
            </a:pPr>
            <a:r>
              <a:rPr lang="de-DE" altLang="de-DE" dirty="0">
                <a:sym typeface="Wingdings" pitchFamily="2" charset="2"/>
              </a:rPr>
              <a:t>…</a:t>
            </a:r>
            <a:r>
              <a:rPr lang="de-DE" altLang="de-DE" dirty="0"/>
              <a:t>kennzeichnen Flucht- und Rettungswege, Notausgänge, den Weg zu Erste-Hilfe-Einrichtungen oder die Einrichtungen selbst!</a:t>
            </a:r>
          </a:p>
          <a:p>
            <a:pPr marL="0" indent="0">
              <a:buFont typeface="Wingdings" pitchFamily="2" charset="2"/>
              <a:buNone/>
            </a:pPr>
            <a:endParaRPr lang="de-DE" altLang="de-DE" sz="200" b="1" dirty="0">
              <a:sym typeface="Wingdings" pitchFamily="2" charset="2"/>
            </a:endParaRPr>
          </a:p>
          <a:p>
            <a:pPr marL="0" indent="0">
              <a:buFont typeface="Wingdings" pitchFamily="2" charset="2"/>
              <a:buNone/>
            </a:pPr>
            <a:r>
              <a:rPr lang="de-DE" altLang="de-DE" dirty="0">
                <a:sym typeface="Wingdings" pitchFamily="2" charset="2"/>
              </a:rPr>
              <a:t>		 </a:t>
            </a:r>
            <a:r>
              <a:rPr lang="de-DE" altLang="de-DE" sz="1400" b="1" dirty="0">
                <a:sym typeface="Wingdings" pitchFamily="2" charset="2"/>
              </a:rPr>
              <a:t>ALT     und     NEU</a:t>
            </a: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lgn="r">
              <a:buFont typeface="Wingdings" pitchFamily="2" charset="2"/>
              <a:buNone/>
            </a:pPr>
            <a:r>
              <a:rPr lang="de-DE" altLang="de-DE" sz="1200" dirty="0"/>
              <a:t>*aufgeführte Beispiele</a:t>
            </a:r>
          </a:p>
          <a:p>
            <a:pPr marL="0" indent="0" algn="r">
              <a:buFont typeface="Wingdings" pitchFamily="2" charset="2"/>
              <a:buNone/>
            </a:pPr>
            <a:endParaRPr lang="de-DE" altLang="de-DE" sz="1400" b="1" dirty="0"/>
          </a:p>
        </p:txBody>
      </p:sp>
      <p:sp>
        <p:nvSpPr>
          <p:cNvPr id="2662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410" y="22081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0" name="Picture 4" descr="C:\Users\tineu005\AppData\Local\Temp\ForumVerlag_BSO\E002 Rettungsweg recht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398" y="22081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535" y="22176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998" y="22224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3" name="Picture 12" descr="C:\Users\tineu005\AppData\Local\Temp\ForumVerlag_BSO\E01 Richtungsangabe für Erste-Hilfe-Einrichtu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673" y="28558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998"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5"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5210"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6"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9410" y="284630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7"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3464398"/>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8" name="Picture 26" descr="C:\Users\tineu005\AppData\Local\Temp\ForumVerlag_BSO\E003 Nottelefon.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4081935"/>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8" descr="C:\Users\tineu005\AppData\Local\Temp\ForumVerlag_BSO\E007 Sammelplatz.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8385" y="4694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0" descr="C:\Users\tineu005\AppData\Local\Temp\ForumVerlag_BSO\E009 Arzt.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7910" y="529740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32" descr="C:\Users\tineu005\AppData\Local\Temp\ForumVerlag_BSO\E03 Erste Hilf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9673" y="347336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9673" y="40464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3"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9673" y="46306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4" name="Picture 40" descr="C:\Users\tineu005\AppData\Local\Temp\ForumVerlag_BSO\E08 Arz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9673" y="523390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feld 13"/>
          <p:cNvSpPr txBox="1">
            <a:spLocks noChangeArrowheads="1"/>
          </p:cNvSpPr>
          <p:nvPr/>
        </p:nvSpPr>
        <p:spPr bwMode="auto">
          <a:xfrm>
            <a:off x="4823775" y="2309725"/>
            <a:ext cx="1233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Rettungsweg</a:t>
            </a:r>
          </a:p>
        </p:txBody>
      </p:sp>
      <p:sp>
        <p:nvSpPr>
          <p:cNvPr id="26646" name="Textfeld 14"/>
          <p:cNvSpPr txBox="1">
            <a:spLocks noChangeArrowheads="1"/>
          </p:cNvSpPr>
          <p:nvPr/>
        </p:nvSpPr>
        <p:spPr bwMode="auto">
          <a:xfrm>
            <a:off x="4823775" y="2966950"/>
            <a:ext cx="136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Richtungspfeil</a:t>
            </a:r>
          </a:p>
        </p:txBody>
      </p:sp>
      <p:sp>
        <p:nvSpPr>
          <p:cNvPr id="26647" name="Textfeld 15"/>
          <p:cNvSpPr txBox="1">
            <a:spLocks noChangeArrowheads="1"/>
          </p:cNvSpPr>
          <p:nvPr/>
        </p:nvSpPr>
        <p:spPr bwMode="auto">
          <a:xfrm>
            <a:off x="4823775" y="359718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Erste Hilfe</a:t>
            </a:r>
          </a:p>
        </p:txBody>
      </p:sp>
      <p:sp>
        <p:nvSpPr>
          <p:cNvPr id="26648" name="Textfeld 16"/>
          <p:cNvSpPr txBox="1">
            <a:spLocks noChangeArrowheads="1"/>
          </p:cNvSpPr>
          <p:nvPr/>
        </p:nvSpPr>
        <p:spPr bwMode="auto">
          <a:xfrm>
            <a:off x="4823775" y="4206788"/>
            <a:ext cx="1147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Nottelefon</a:t>
            </a:r>
          </a:p>
        </p:txBody>
      </p:sp>
      <p:sp>
        <p:nvSpPr>
          <p:cNvPr id="26649" name="Textfeld 17"/>
          <p:cNvSpPr txBox="1">
            <a:spLocks noChangeArrowheads="1"/>
          </p:cNvSpPr>
          <p:nvPr/>
        </p:nvSpPr>
        <p:spPr bwMode="auto">
          <a:xfrm>
            <a:off x="4823775" y="4819563"/>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Sammelplatz</a:t>
            </a:r>
          </a:p>
        </p:txBody>
      </p:sp>
      <p:sp>
        <p:nvSpPr>
          <p:cNvPr id="26650" name="Textfeld 18"/>
          <p:cNvSpPr txBox="1">
            <a:spLocks noChangeArrowheads="1"/>
          </p:cNvSpPr>
          <p:nvPr/>
        </p:nvSpPr>
        <p:spPr bwMode="auto">
          <a:xfrm>
            <a:off x="4823775" y="5424400"/>
            <a:ext cx="125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Arzt</a:t>
            </a:r>
          </a:p>
        </p:txBody>
      </p:sp>
      <p:sp>
        <p:nvSpPr>
          <p:cNvPr id="2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Sicherheitskennzeichen</a:t>
            </a:r>
          </a:p>
        </p:txBody>
      </p:sp>
      <p:sp>
        <p:nvSpPr>
          <p:cNvPr id="2" name="AutoShape 2" descr="C:\Users\rimoe001\AppData\Local\Temp\ForumVerlag_BSO\E002 Rettungsweg rechts.bm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C:\Users\rimoe001\AppData\Local\Temp\ForumVerlag_BSO\E002 Rettungsweg rechts.bmp"/>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C:\Users\rimoe001\AppData\Local\Temp\ForumVerlag_BSO\E002 Rettungsweg rechts.bmp"/>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8" descr="C:\Users\rimoe001\AppData\Local\Temp\ForumVerlag_BSO\E002 Rettungsweg rechts.bmp"/>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177"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12426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1"/>
          <p:cNvSpPr>
            <a:spLocks noGrp="1"/>
          </p:cNvSpPr>
          <p:nvPr>
            <p:ph idx="1"/>
          </p:nvPr>
        </p:nvSpPr>
        <p:spPr>
          <a:xfrm>
            <a:off x="601663" y="1190625"/>
            <a:ext cx="8064500" cy="4597400"/>
          </a:xfrm>
        </p:spPr>
        <p:txBody>
          <a:bodyPr/>
          <a:lstStyle/>
          <a:p>
            <a:pPr marL="0" indent="0">
              <a:buFont typeface="Wingdings" pitchFamily="2" charset="2"/>
              <a:buNone/>
            </a:pPr>
            <a:r>
              <a:rPr lang="de-DE" altLang="de-DE" b="1" dirty="0">
                <a:sym typeface="Wingdings" pitchFamily="2" charset="2"/>
              </a:rPr>
              <a:t>Rettungszeichen: </a:t>
            </a:r>
            <a:r>
              <a:rPr lang="de-DE" altLang="de-DE" dirty="0">
                <a:sym typeface="Wingdings" pitchFamily="2" charset="2"/>
              </a:rPr>
              <a:t>(Fortsetzung)</a:t>
            </a:r>
          </a:p>
          <a:p>
            <a:pPr marL="0" indent="0">
              <a:buFont typeface="Wingdings" pitchFamily="2" charset="2"/>
              <a:buNone/>
            </a:pPr>
            <a:r>
              <a:rPr lang="de-DE" altLang="de-DE" dirty="0">
                <a:sym typeface="Wingdings" pitchFamily="2" charset="2"/>
              </a:rPr>
              <a:t>		 </a:t>
            </a:r>
            <a:r>
              <a:rPr lang="de-DE" altLang="de-DE" sz="1400" b="1" dirty="0">
                <a:sym typeface="Wingdings" pitchFamily="2" charset="2"/>
              </a:rPr>
              <a:t>ALT       und     NEU</a:t>
            </a: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buFont typeface="Wingdings" pitchFamily="2" charset="2"/>
              <a:buNone/>
            </a:pPr>
            <a:endParaRPr lang="de-DE" altLang="de-DE" sz="1400" b="1" dirty="0">
              <a:sym typeface="Wingdings" pitchFamily="2" charset="2"/>
            </a:endParaRPr>
          </a:p>
          <a:p>
            <a:pPr marL="0" indent="0" algn="r">
              <a:buFont typeface="Wingdings" pitchFamily="2" charset="2"/>
              <a:buNone/>
            </a:pPr>
            <a:endParaRPr lang="de-DE" altLang="de-DE" sz="1100" dirty="0"/>
          </a:p>
          <a:p>
            <a:pPr marL="0" indent="0" algn="r">
              <a:buFont typeface="Wingdings" pitchFamily="2" charset="2"/>
              <a:buNone/>
            </a:pPr>
            <a:r>
              <a:rPr lang="de-DE" altLang="de-DE" sz="1200" dirty="0"/>
              <a:t>*aufgeführte Beispiele</a:t>
            </a:r>
          </a:p>
          <a:p>
            <a:pPr marL="0" indent="0" algn="r">
              <a:buFont typeface="Wingdings" pitchFamily="2" charset="2"/>
              <a:buNone/>
            </a:pPr>
            <a:endParaRPr lang="de-DE" altLang="de-DE" sz="1400" b="1" dirty="0"/>
          </a:p>
        </p:txBody>
      </p:sp>
      <p:sp>
        <p:nvSpPr>
          <p:cNvPr id="27652"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53" name="Textfeld 13"/>
          <p:cNvSpPr txBox="1">
            <a:spLocks noChangeArrowheads="1"/>
          </p:cNvSpPr>
          <p:nvPr/>
        </p:nvSpPr>
        <p:spPr bwMode="auto">
          <a:xfrm>
            <a:off x="4297553" y="19796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Defibrillator</a:t>
            </a:r>
          </a:p>
        </p:txBody>
      </p:sp>
      <p:sp>
        <p:nvSpPr>
          <p:cNvPr id="27654" name="Textfeld 14"/>
          <p:cNvSpPr txBox="1">
            <a:spLocks noChangeArrowheads="1"/>
          </p:cNvSpPr>
          <p:nvPr/>
        </p:nvSpPr>
        <p:spPr bwMode="auto">
          <a:xfrm>
            <a:off x="4292790" y="2589213"/>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Augendusche</a:t>
            </a:r>
          </a:p>
        </p:txBody>
      </p:sp>
      <p:sp>
        <p:nvSpPr>
          <p:cNvPr id="27655" name="Textfeld 15"/>
          <p:cNvSpPr txBox="1">
            <a:spLocks noChangeArrowheads="1"/>
          </p:cNvSpPr>
          <p:nvPr/>
        </p:nvSpPr>
        <p:spPr bwMode="auto">
          <a:xfrm>
            <a:off x="4345178" y="320833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Notdusche</a:t>
            </a:r>
          </a:p>
        </p:txBody>
      </p:sp>
      <p:sp>
        <p:nvSpPr>
          <p:cNvPr id="27656" name="Textfeld 16"/>
          <p:cNvSpPr txBox="1">
            <a:spLocks noChangeArrowheads="1"/>
          </p:cNvSpPr>
          <p:nvPr/>
        </p:nvSpPr>
        <p:spPr bwMode="auto">
          <a:xfrm>
            <a:off x="4322953" y="382587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Krankentrage</a:t>
            </a:r>
          </a:p>
        </p:txBody>
      </p:sp>
      <p:sp>
        <p:nvSpPr>
          <p:cNvPr id="27657" name="Textfeld 17"/>
          <p:cNvSpPr txBox="1">
            <a:spLocks noChangeArrowheads="1"/>
          </p:cNvSpPr>
          <p:nvPr/>
        </p:nvSpPr>
        <p:spPr bwMode="auto">
          <a:xfrm>
            <a:off x="4211828" y="4418013"/>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Notausstiegsfenster mit Rettungsleiter</a:t>
            </a:r>
          </a:p>
        </p:txBody>
      </p:sp>
      <p:sp>
        <p:nvSpPr>
          <p:cNvPr id="27658" name="Textfeld 18"/>
          <p:cNvSpPr txBox="1">
            <a:spLocks noChangeArrowheads="1"/>
          </p:cNvSpPr>
          <p:nvPr/>
        </p:nvSpPr>
        <p:spPr bwMode="auto">
          <a:xfrm>
            <a:off x="4264215" y="505460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Rettungsfenster</a:t>
            </a:r>
          </a:p>
        </p:txBody>
      </p:sp>
      <p:pic>
        <p:nvPicPr>
          <p:cNvPr id="27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1843088"/>
            <a:ext cx="558800" cy="5572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0" name="Picture 5" descr="C:\Users\tineu005\AppData\Local\Temp\ForumVerlag_BSO\E017 Automatisierter Externer Defibrill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184308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AutoShape 7" descr="C:\Users\tineu005\AppData\Local\Temp\ForumVerlag_BSO\E011 Augendusche.bmp"/>
          <p:cNvSpPr>
            <a:spLocks noChangeAspect="1" noChangeArrowheads="1"/>
          </p:cNvSpPr>
          <p:nvPr/>
        </p:nvSpPr>
        <p:spPr bwMode="auto">
          <a:xfrm>
            <a:off x="152400" y="-38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24733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3" name="Picture 12" descr="C:\Users\tineu005\AppData\Local\Temp\ForumVerlag_BSO\E06 Augenspüleinricht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638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775" y="30845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5" name="Picture 17" descr="C:\Users\tineu005\AppData\Local\Temp\ForumVerlag_BSO\E05 Notdus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3054350"/>
            <a:ext cx="5397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AutoShape 19" descr="C:\Users\tineu005\AppData\Local\Temp\ForumVerlag_BSO\E013 Krankentrage.bmp"/>
          <p:cNvSpPr>
            <a:spLocks noChangeAspect="1" noChangeArrowheads="1"/>
          </p:cNvSpPr>
          <p:nvPr/>
        </p:nvSpPr>
        <p:spPr bwMode="auto">
          <a:xfrm>
            <a:off x="304800" y="114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7"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775" y="3684588"/>
            <a:ext cx="539750" cy="5413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8"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36544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9"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950" y="42989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7670" name="AutoShape 30" descr="C:\Users\tineu005\AppData\Local\Temp\ForumVerlag_BSO\E017 Rettungsfenster.bmp"/>
          <p:cNvSpPr>
            <a:spLocks noChangeAspect="1" noChangeArrowheads="1"/>
          </p:cNvSpPr>
          <p:nvPr/>
        </p:nvSpPr>
        <p:spPr bwMode="auto">
          <a:xfrm>
            <a:off x="457200" y="266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71"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49117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72" name="Picture 35" descr="C:\Users\tineu005\AppData\Local\Temp\ForumVerlag_BSO\E019 Notausstieg.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0950" y="5518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feld 20"/>
          <p:cNvSpPr txBox="1">
            <a:spLocks noChangeArrowheads="1"/>
          </p:cNvSpPr>
          <p:nvPr/>
        </p:nvSpPr>
        <p:spPr bwMode="auto">
          <a:xfrm>
            <a:off x="4156265" y="5654675"/>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a:t>
            </a:r>
          </a:p>
        </p:txBody>
      </p:sp>
      <p:sp>
        <p:nvSpPr>
          <p:cNvPr id="2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Flucht und Rettung</a:t>
            </a:r>
          </a:p>
          <a:p>
            <a:pPr algn="l"/>
            <a:r>
              <a:rPr lang="de-DE" altLang="de-DE" sz="1800" b="1" dirty="0">
                <a:solidFill>
                  <a:schemeClr val="bg1"/>
                </a:solidFill>
              </a:rPr>
              <a:t>Sicherheitskennzeichen</a:t>
            </a:r>
          </a:p>
        </p:txBody>
      </p:sp>
      <p:pic>
        <p:nvPicPr>
          <p:cNvPr id="2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97166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49263" y="1279248"/>
            <a:ext cx="8197850" cy="4736681"/>
          </a:xfrm>
        </p:spPr>
        <p:txBody>
          <a:bodyPr>
            <a:spAutoFit/>
          </a:bodyPr>
          <a:lstStyle/>
          <a:p>
            <a:pPr>
              <a:buFont typeface="Arial" panose="020B0604020202020204" pitchFamily="34" charset="0"/>
              <a:buChar char="•"/>
            </a:pPr>
            <a:r>
              <a:rPr lang="de-DE" altLang="de-DE" dirty="0"/>
              <a:t>Befolgen Sie stets Aushänge / Gesetze und die Weisungen der Hochschulbeschäftigten zum Zweck der Unfallverhütung.</a:t>
            </a:r>
          </a:p>
          <a:p>
            <a:pPr>
              <a:buFont typeface="Arial" panose="020B0604020202020204" pitchFamily="34" charset="0"/>
              <a:buChar char="•"/>
            </a:pPr>
            <a:endParaRPr lang="de-DE" altLang="de-DE" sz="500" dirty="0"/>
          </a:p>
          <a:p>
            <a:pPr>
              <a:buFont typeface="Arial" panose="020B0604020202020204" pitchFamily="34" charset="0"/>
              <a:buChar char="•"/>
            </a:pPr>
            <a:r>
              <a:rPr lang="de-DE" altLang="de-DE" dirty="0"/>
              <a:t>Halten Sie </a:t>
            </a:r>
            <a:r>
              <a:rPr lang="de-DE" altLang="de-DE" b="1" dirty="0"/>
              <a:t>Labor- /Werkstattordnungen </a:t>
            </a:r>
            <a:r>
              <a:rPr lang="de-DE" altLang="de-DE" dirty="0"/>
              <a:t>sowie </a:t>
            </a:r>
            <a:r>
              <a:rPr lang="de-DE" altLang="de-DE" b="1" dirty="0"/>
              <a:t>Unterweisungsinhalte</a:t>
            </a:r>
            <a:r>
              <a:rPr lang="de-DE" altLang="de-DE" dirty="0"/>
              <a:t> von Verantwortlichen der Hochschule ein. </a:t>
            </a:r>
            <a:br>
              <a:rPr lang="de-DE" altLang="de-DE" dirty="0"/>
            </a:br>
            <a:r>
              <a:rPr lang="de-DE" altLang="de-DE" i="1" dirty="0"/>
              <a:t>(Bei Arbeiten in Werkstätten und Laboren erfolgen spezifische Unterweisungen.)</a:t>
            </a:r>
          </a:p>
          <a:p>
            <a:pPr>
              <a:buFont typeface="Arial" panose="020B0604020202020204" pitchFamily="34" charset="0"/>
              <a:buChar char="•"/>
            </a:pPr>
            <a:endParaRPr lang="de-DE" altLang="de-DE" sz="500" i="1" dirty="0"/>
          </a:p>
          <a:p>
            <a:pPr>
              <a:buFont typeface="Arial" panose="020B0604020202020204" pitchFamily="34" charset="0"/>
              <a:buChar char="•"/>
            </a:pPr>
            <a:r>
              <a:rPr lang="de-DE" altLang="de-DE" dirty="0"/>
              <a:t>Benutzen Sie Einrichtungen, Arbeitsmittel, Arbeitsstoffe in Laboren / Arbeitsräumen / Werkstätten nur nach erfolgter Unterweisung.</a:t>
            </a:r>
          </a:p>
          <a:p>
            <a:pPr>
              <a:buFont typeface="Arial" panose="020B0604020202020204" pitchFamily="34" charset="0"/>
              <a:buChar char="•"/>
            </a:pPr>
            <a:endParaRPr lang="de-DE" altLang="de-DE" sz="500" dirty="0"/>
          </a:p>
          <a:p>
            <a:pPr>
              <a:buFont typeface="Arial" panose="020B0604020202020204" pitchFamily="34" charset="0"/>
              <a:buChar char="•"/>
            </a:pPr>
            <a:r>
              <a:rPr lang="de-DE" altLang="de-DE" dirty="0"/>
              <a:t>Achten Sie stets auf die Sicherheit und den Gesundheitsschutz für sich und andere Personen.</a:t>
            </a:r>
          </a:p>
          <a:p>
            <a:pPr>
              <a:buFont typeface="Arial" panose="020B0604020202020204" pitchFamily="34" charset="0"/>
              <a:buChar char="•"/>
            </a:pPr>
            <a:endParaRPr lang="de-DE" altLang="de-DE" sz="500" dirty="0"/>
          </a:p>
          <a:p>
            <a:pPr>
              <a:buFont typeface="Arial" panose="020B0604020202020204" pitchFamily="34" charset="0"/>
              <a:buChar char="•"/>
            </a:pPr>
            <a:r>
              <a:rPr lang="de-DE" altLang="de-DE" dirty="0"/>
              <a:t>Unterstützen Sie Maßnahmen des Arbeitsschutzes (z. B. durch die Meldung von Mängeln bei Beschäftigten der Hochschule oder das Beachten von Ordnung und Sauberkeit) </a:t>
            </a:r>
            <a:r>
              <a:rPr lang="de-DE" altLang="de-DE" dirty="0">
                <a:sym typeface="Wingdings" pitchFamily="2" charset="2"/>
              </a:rPr>
              <a:t> Ordnung und Sauberkeit kann Unfälle verhindern.</a:t>
            </a:r>
          </a:p>
          <a:p>
            <a:pPr>
              <a:buFont typeface="Arial" panose="020B0604020202020204" pitchFamily="34" charset="0"/>
              <a:buChar char="•"/>
            </a:pPr>
            <a:endParaRPr lang="de-DE" altLang="de-DE" sz="500" dirty="0">
              <a:sym typeface="Wingdings" pitchFamily="2" charset="2"/>
            </a:endParaRPr>
          </a:p>
          <a:p>
            <a:pPr>
              <a:buFont typeface="Arial" panose="020B0604020202020204" pitchFamily="34" charset="0"/>
              <a:buChar char="•"/>
            </a:pPr>
            <a:r>
              <a:rPr lang="de-DE" altLang="de-DE" dirty="0"/>
              <a:t>Halten Sie </a:t>
            </a:r>
            <a:r>
              <a:rPr lang="de-DE" altLang="de-DE" b="1" dirty="0"/>
              <a:t>Zutrittsverbote</a:t>
            </a:r>
            <a:r>
              <a:rPr lang="de-DE" altLang="de-DE" dirty="0"/>
              <a:t> unbedingt ein!</a:t>
            </a:r>
          </a:p>
          <a:p>
            <a:pPr>
              <a:buFont typeface="Arial" panose="020B0604020202020204" pitchFamily="34" charset="0"/>
              <a:buChar char="•"/>
            </a:pPr>
            <a:endParaRPr lang="de-DE" altLang="de-DE" sz="500" dirty="0"/>
          </a:p>
          <a:p>
            <a:pPr>
              <a:buFont typeface="Arial" panose="020B0604020202020204" pitchFamily="34" charset="0"/>
              <a:buChar char="•"/>
            </a:pPr>
            <a:r>
              <a:rPr lang="de-DE" altLang="de-DE" dirty="0"/>
              <a:t>Gefährdungen durch den Konsum von Alkohol, Drogen oder anderen berauschenden Mitteln sind auszuschließen.</a:t>
            </a:r>
          </a:p>
        </p:txBody>
      </p:sp>
      <p:sp>
        <p:nvSpPr>
          <p:cNvPr id="28675" name="Rectangle 2"/>
          <p:cNvSpPr txBox="1">
            <a:spLocks noChangeArrowheads="1"/>
          </p:cNvSpPr>
          <p:nvPr/>
        </p:nvSpPr>
        <p:spPr bwMode="auto">
          <a:xfrm>
            <a:off x="1290265" y="39580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Pflichten der Studierenden</a:t>
            </a:r>
          </a:p>
        </p:txBody>
      </p:sp>
      <p:pic>
        <p:nvPicPr>
          <p:cNvPr id="20482" name="Picture 2"/>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9651" y="71718"/>
            <a:ext cx="959222" cy="95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749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482520"/>
            <a:ext cx="8197850" cy="4319588"/>
          </a:xfrm>
        </p:spPr>
        <p:txBody>
          <a:bodyPr/>
          <a:lstStyle/>
          <a:p>
            <a:pPr marL="0">
              <a:spcAft>
                <a:spcPts val="0"/>
              </a:spcAft>
              <a:buNone/>
              <a:defRPr/>
            </a:pPr>
            <a:r>
              <a:rPr lang="de-DE" altLang="de-DE" dirty="0"/>
              <a:t>Immatrikulierte Studierende sind an der Hochschule sowie auf dem direkten Weg zwischen Hochschule </a:t>
            </a:r>
            <a:r>
              <a:rPr lang="de-DE" altLang="de-DE" dirty="0">
                <a:sym typeface="Wingdings" panose="05000000000000000000" pitchFamily="2" charset="2"/>
              </a:rPr>
              <a:t>&amp; Wohnung </a:t>
            </a:r>
            <a:r>
              <a:rPr lang="de-DE" altLang="de-DE" dirty="0"/>
              <a:t>bei der </a:t>
            </a:r>
            <a:r>
              <a:rPr lang="de-DE" altLang="de-DE" b="1" dirty="0">
                <a:solidFill>
                  <a:srgbClr val="00B050"/>
                </a:solidFill>
              </a:rPr>
              <a:t>Unfallkasse NRW</a:t>
            </a:r>
            <a:r>
              <a:rPr lang="de-DE" altLang="de-DE" b="1" dirty="0"/>
              <a:t> </a:t>
            </a:r>
            <a:r>
              <a:rPr lang="de-DE" altLang="de-DE" dirty="0"/>
              <a:t>unfallversichert!</a:t>
            </a:r>
          </a:p>
          <a:p>
            <a:pPr marL="0">
              <a:spcAft>
                <a:spcPts val="0"/>
              </a:spcAft>
              <a:buNone/>
              <a:defRPr/>
            </a:pPr>
            <a:endParaRPr lang="de-DE" altLang="de-DE" b="1" dirty="0"/>
          </a:p>
          <a:p>
            <a:pPr>
              <a:spcAft>
                <a:spcPts val="0"/>
              </a:spcAft>
              <a:buFont typeface="Arial" panose="020B0604020202020204" pitchFamily="34" charset="0"/>
              <a:buChar char="•"/>
              <a:defRPr/>
            </a:pPr>
            <a:r>
              <a:rPr lang="de-DE" altLang="de-DE" dirty="0"/>
              <a:t>Versicherungsschutz gilt bei allen </a:t>
            </a:r>
            <a:r>
              <a:rPr lang="de-DE" altLang="de-DE" b="1" dirty="0"/>
              <a:t>studienbezogenen Tätigkeiten</a:t>
            </a:r>
            <a:r>
              <a:rPr lang="de-DE" altLang="de-DE" dirty="0"/>
              <a:t>, die im organisatorischen Verantwortungsbereich der Hochschule liegen.                                        </a:t>
            </a:r>
            <a:r>
              <a:rPr lang="de-DE" altLang="de-DE" i="1" dirty="0"/>
              <a:t>(z. B. Besuch von Vorlesungen, Seminaren oder Übungen, der Besuch der Hochschulbibliothek oder auch bei der Teilnahme an Exkursionen, Hin- und Rückweg zwischen Hochschule und Ihrem zu Hause)</a:t>
            </a:r>
          </a:p>
          <a:p>
            <a:pPr marL="0">
              <a:spcAft>
                <a:spcPts val="0"/>
              </a:spcAft>
              <a:buNone/>
              <a:defRPr/>
            </a:pPr>
            <a:endParaRPr lang="de-DE" altLang="de-DE" i="1" dirty="0"/>
          </a:p>
          <a:p>
            <a:pPr marL="96837" indent="-285750">
              <a:spcAft>
                <a:spcPts val="0"/>
              </a:spcAft>
              <a:buFont typeface="Arial" panose="020B0604020202020204" pitchFamily="34" charset="0"/>
              <a:buChar char="•"/>
              <a:defRPr/>
            </a:pPr>
            <a:r>
              <a:rPr lang="de-DE" altLang="de-DE" b="1" dirty="0"/>
              <a:t>Hinweis: </a:t>
            </a:r>
            <a:r>
              <a:rPr lang="de-DE" altLang="de-DE" dirty="0"/>
              <a:t>Private Tätigkeiten sind nicht gesetzl. unfallversichert .</a:t>
            </a:r>
          </a:p>
          <a:p>
            <a:pPr marL="0" indent="0">
              <a:spcAft>
                <a:spcPts val="0"/>
              </a:spcAft>
              <a:buNone/>
              <a:defRPr/>
            </a:pPr>
            <a:r>
              <a:rPr lang="de-DE" altLang="de-DE" dirty="0"/>
              <a:t>     </a:t>
            </a:r>
            <a:r>
              <a:rPr lang="de-DE" altLang="de-DE" i="1" dirty="0"/>
              <a:t>(z. B. der Weg zum Bäcker / zur Mensa / private Aktivitäten auf dem Hochschulgelände)</a:t>
            </a:r>
          </a:p>
          <a:p>
            <a:pPr marL="0">
              <a:spcAft>
                <a:spcPts val="0"/>
              </a:spcAft>
              <a:buNone/>
              <a:defRPr/>
            </a:pPr>
            <a:endParaRPr lang="de-DE" altLang="de-DE" dirty="0"/>
          </a:p>
          <a:p>
            <a:pPr marL="0">
              <a:spcAft>
                <a:spcPts val="0"/>
              </a:spcAft>
              <a:buNone/>
              <a:defRPr/>
            </a:pPr>
            <a:endParaRPr lang="de-DE" altLang="de-DE" sz="800" dirty="0"/>
          </a:p>
          <a:p>
            <a:pPr marL="0" indent="0" algn="ctr">
              <a:spcAft>
                <a:spcPts val="0"/>
              </a:spcAft>
              <a:buNone/>
              <a:defRPr/>
            </a:pPr>
            <a:r>
              <a:rPr lang="de-DE" altLang="de-DE" sz="2000" b="1" u="sng" dirty="0">
                <a:solidFill>
                  <a:srgbClr val="00509B"/>
                </a:solidFill>
              </a:rPr>
              <a:t>Sie erleiden an der Hochschule eine kleine Verletzung oder einen Unfall? </a:t>
            </a:r>
            <a:endParaRPr lang="de-DE" altLang="de-DE" sz="2000" u="sng" dirty="0">
              <a:solidFill>
                <a:srgbClr val="00509B"/>
              </a:solidFill>
            </a:endParaRPr>
          </a:p>
          <a:p>
            <a:pPr marL="0" indent="0">
              <a:spcAft>
                <a:spcPts val="0"/>
              </a:spcAft>
              <a:buNone/>
              <a:defRPr/>
            </a:pPr>
            <a:r>
              <a:rPr lang="de-DE" altLang="de-DE" b="1" dirty="0"/>
              <a:t>Wichtig!!! Erste Hilfe Leistungen müssen immer dokumentiert werden, da ansonsten kein Versicherungsanspruch besteht (z. B. bei gesundheitlichen Spätfolgen eines Unfalls)</a:t>
            </a:r>
          </a:p>
          <a:p>
            <a:pPr marL="0">
              <a:spcAft>
                <a:spcPts val="0"/>
              </a:spcAft>
              <a:buNone/>
              <a:defRPr/>
            </a:pPr>
            <a:endParaRPr lang="de-DE" altLang="de-DE" sz="2000" dirty="0"/>
          </a:p>
          <a:p>
            <a:pPr>
              <a:buNone/>
              <a:defRPr/>
            </a:pPr>
            <a:endParaRPr lang="de-DE" altLang="de-DE" sz="1800" b="1" dirty="0"/>
          </a:p>
        </p:txBody>
      </p:sp>
      <p:sp>
        <p:nvSpPr>
          <p:cNvPr id="7171" name="Rectangle 2"/>
          <p:cNvSpPr txBox="1">
            <a:spLocks noChangeArrowheads="1"/>
          </p:cNvSpPr>
          <p:nvPr/>
        </p:nvSpPr>
        <p:spPr bwMode="auto">
          <a:xfrm>
            <a:off x="573088" y="340528"/>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a:t>
            </a:r>
          </a:p>
        </p:txBody>
      </p:sp>
    </p:spTree>
    <p:extLst>
      <p:ext uri="{BB962C8B-B14F-4D97-AF65-F5344CB8AC3E}">
        <p14:creationId xmlns:p14="http://schemas.microsoft.com/office/powerpoint/2010/main" val="29244183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Sie möchten mehr zum Arbeits- / Gesundheitsschutz erfahren? Schauen Sie im AGU-Portal vorbei</a:t>
            </a:r>
          </a:p>
        </p:txBody>
      </p:sp>
      <p:pic>
        <p:nvPicPr>
          <p:cNvPr id="4" name="Grafik 3"/>
          <p:cNvPicPr>
            <a:picLocks noChangeAspect="1"/>
          </p:cNvPicPr>
          <p:nvPr/>
        </p:nvPicPr>
        <p:blipFill>
          <a:blip r:embed="rId3"/>
          <a:stretch>
            <a:fillRect/>
          </a:stretch>
        </p:blipFill>
        <p:spPr>
          <a:xfrm>
            <a:off x="495300" y="1238251"/>
            <a:ext cx="7625715" cy="4536000"/>
          </a:xfrm>
          <a:prstGeom prst="rect">
            <a:avLst/>
          </a:prstGeom>
        </p:spPr>
      </p:pic>
    </p:spTree>
    <p:extLst>
      <p:ext uri="{BB962C8B-B14F-4D97-AF65-F5344CB8AC3E}">
        <p14:creationId xmlns:p14="http://schemas.microsoft.com/office/powerpoint/2010/main" val="5574393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198563"/>
            <a:ext cx="8197850" cy="4321175"/>
          </a:xfrm>
        </p:spPr>
        <p:txBody>
          <a:bodyPr/>
          <a:lstStyle/>
          <a:p>
            <a:pPr algn="ctr">
              <a:defRPr/>
            </a:pPr>
            <a:endParaRPr lang="de-DE" sz="3600" b="1" dirty="0"/>
          </a:p>
          <a:p>
            <a:pPr marL="0" indent="0" algn="ctr">
              <a:buFont typeface="Wingdings" pitchFamily="2" charset="2"/>
              <a:buNone/>
              <a:defRPr/>
            </a:pPr>
            <a:endParaRPr lang="de-DE" sz="3600" b="1" dirty="0"/>
          </a:p>
          <a:p>
            <a:pPr marL="0" indent="0" algn="ctr">
              <a:buFont typeface="Wingdings" pitchFamily="2" charset="2"/>
              <a:buNone/>
              <a:defRPr/>
            </a:pPr>
            <a:r>
              <a:rPr lang="de-DE" sz="3600" b="1" dirty="0">
                <a:solidFill>
                  <a:srgbClr val="0F349A"/>
                </a:solidFill>
              </a:rPr>
              <a:t>Vielen Dank für Ihren Beitrag zur sicheren Gestaltung der Hochschule!</a:t>
            </a:r>
          </a:p>
        </p:txBody>
      </p:sp>
      <p:sp>
        <p:nvSpPr>
          <p:cNvPr id="31747" name="Rectangle 2"/>
          <p:cNvSpPr txBox="1">
            <a:spLocks noChangeArrowheads="1"/>
          </p:cNvSpPr>
          <p:nvPr/>
        </p:nvSpPr>
        <p:spPr bwMode="auto">
          <a:xfrm>
            <a:off x="409575" y="189103"/>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Haben Sie noch Fragen zur Sicherheit an der Hochschule?</a:t>
            </a:r>
          </a:p>
        </p:txBody>
      </p:sp>
    </p:spTree>
    <p:extLst>
      <p:ext uri="{BB962C8B-B14F-4D97-AF65-F5344CB8AC3E}">
        <p14:creationId xmlns:p14="http://schemas.microsoft.com/office/powerpoint/2010/main" val="33624249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a:t>Bei kleinen Verletzungen / Bagatellunfällen nutzen Sie bitte das elektronische Verbandbuch.</a:t>
            </a:r>
          </a:p>
          <a:p>
            <a:pPr marL="96837" indent="-285750">
              <a:spcAft>
                <a:spcPts val="0"/>
              </a:spcAft>
              <a:buFontTx/>
              <a:buChar char="-"/>
              <a:defRPr/>
            </a:pPr>
            <a:r>
              <a:rPr lang="de-DE" altLang="de-DE" dirty="0"/>
              <a:t>Sie finden das </a:t>
            </a:r>
            <a:r>
              <a:rPr lang="de-DE" altLang="de-DE" b="1" dirty="0">
                <a:solidFill>
                  <a:srgbClr val="00B050"/>
                </a:solidFill>
              </a:rPr>
              <a:t>Elektronische Verbandbuch </a:t>
            </a:r>
            <a:r>
              <a:rPr lang="de-DE" altLang="de-DE" dirty="0"/>
              <a:t>auf der Internetseite der Stabsstelle AGU, alternativ scannen Sie den QR-Code auf den Verbandkästen</a:t>
            </a:r>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 </a:t>
            </a:r>
            <a:br>
              <a:rPr lang="de-DE" altLang="de-DE" sz="2400" b="1" dirty="0">
                <a:solidFill>
                  <a:schemeClr val="bg1"/>
                </a:solidFill>
              </a:rPr>
            </a:br>
            <a:r>
              <a:rPr lang="de-DE" altLang="de-DE" sz="1800" b="1" dirty="0">
                <a:solidFill>
                  <a:schemeClr val="bg1"/>
                </a:solidFill>
              </a:rPr>
              <a:t>Eintrag ins elektronische Verbandbuch</a:t>
            </a:r>
          </a:p>
        </p:txBody>
      </p:sp>
      <p:pic>
        <p:nvPicPr>
          <p:cNvPr id="2" name="Grafik 1"/>
          <p:cNvPicPr>
            <a:picLocks noChangeAspect="1"/>
          </p:cNvPicPr>
          <p:nvPr/>
        </p:nvPicPr>
        <p:blipFill>
          <a:blip r:embed="rId3"/>
          <a:stretch>
            <a:fillRect/>
          </a:stretch>
        </p:blipFill>
        <p:spPr>
          <a:xfrm>
            <a:off x="3090483" y="2686704"/>
            <a:ext cx="4892895" cy="3240000"/>
          </a:xfrm>
          <a:prstGeom prst="rect">
            <a:avLst/>
          </a:prstGeom>
          <a:ln>
            <a:solidFill>
              <a:schemeClr val="tx1"/>
            </a:solidFill>
          </a:ln>
        </p:spPr>
      </p:pic>
      <p:pic>
        <p:nvPicPr>
          <p:cNvPr id="3" name="Grafik 2"/>
          <p:cNvPicPr>
            <a:picLocks noChangeAspect="1"/>
          </p:cNvPicPr>
          <p:nvPr/>
        </p:nvPicPr>
        <p:blipFill>
          <a:blip r:embed="rId4"/>
          <a:stretch>
            <a:fillRect/>
          </a:stretch>
        </p:blipFill>
        <p:spPr>
          <a:xfrm>
            <a:off x="240219" y="4247571"/>
            <a:ext cx="541911" cy="540000"/>
          </a:xfrm>
          <a:prstGeom prst="rect">
            <a:avLst/>
          </a:prstGeom>
        </p:spPr>
      </p:pic>
      <p:pic>
        <p:nvPicPr>
          <p:cNvPr id="4" name="Grafik 3"/>
          <p:cNvPicPr>
            <a:picLocks noChangeAspect="1"/>
          </p:cNvPicPr>
          <p:nvPr/>
        </p:nvPicPr>
        <p:blipFill>
          <a:blip r:embed="rId5"/>
          <a:stretch>
            <a:fillRect/>
          </a:stretch>
        </p:blipFill>
        <p:spPr>
          <a:xfrm>
            <a:off x="1073747" y="2298248"/>
            <a:ext cx="1291090" cy="4104000"/>
          </a:xfrm>
          <a:prstGeom prst="rect">
            <a:avLst/>
          </a:prstGeom>
        </p:spPr>
      </p:pic>
      <p:cxnSp>
        <p:nvCxnSpPr>
          <p:cNvPr id="6" name="Gerade Verbindung mit Pfeil 5"/>
          <p:cNvCxnSpPr/>
          <p:nvPr/>
        </p:nvCxnSpPr>
        <p:spPr bwMode="auto">
          <a:xfrm>
            <a:off x="782130" y="4517571"/>
            <a:ext cx="666599" cy="10886"/>
          </a:xfrm>
          <a:prstGeom prst="straightConnector1">
            <a:avLst/>
          </a:prstGeom>
          <a:noFill/>
          <a:ln w="127000" cap="flat" cmpd="sng" algn="ctr">
            <a:solidFill>
              <a:schemeClr val="bg1">
                <a:lumMod val="75000"/>
              </a:schemeClr>
            </a:solidFill>
            <a:prstDash val="solid"/>
            <a:round/>
            <a:headEnd type="none" w="med" len="med"/>
            <a:tailEnd type="triangle"/>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58110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a:t>Eine Unfallanzeige muss im Gegensatz zum elektronischen Verbandbuch gestellt werden, wenn sich aufgrund eines Unfalls in Verbindung mit der Hochschule eine „Arbeitsunfähigkeit“ von mehr als 3 Kalendertagen, ein schwerer Unfall oder der Tod ereignet.</a:t>
            </a:r>
          </a:p>
          <a:p>
            <a:pPr marL="0">
              <a:spcAft>
                <a:spcPts val="0"/>
              </a:spcAft>
              <a:buFont typeface="Wingdings" pitchFamily="2" charset="2"/>
              <a:buNone/>
              <a:defRPr/>
            </a:pPr>
            <a:endParaRPr lang="de-DE" altLang="de-DE" dirty="0"/>
          </a:p>
          <a:p>
            <a:pPr marL="0">
              <a:spcAft>
                <a:spcPts val="0"/>
              </a:spcAft>
              <a:buFont typeface="Wingdings" pitchFamily="2" charset="2"/>
              <a:buNone/>
              <a:defRPr/>
            </a:pPr>
            <a:r>
              <a:rPr lang="de-DE" altLang="de-DE" dirty="0"/>
              <a:t>Benachrichtigen Sie bitte so schnell wie möglich die zuständige Stelle der Hochschulverwaltung - von dort wird der Unfall per Unfallanzeige an die Unfallkasse Nordrhein-Westfalen gemeldet!</a:t>
            </a:r>
          </a:p>
          <a:p>
            <a:pPr marL="0">
              <a:spcAft>
                <a:spcPts val="0"/>
              </a:spcAft>
              <a:buFont typeface="Wingdings" pitchFamily="2" charset="2"/>
              <a:buNone/>
              <a:defRPr/>
            </a:pPr>
            <a:endParaRPr lang="de-DE" altLang="de-DE"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 </a:t>
            </a:r>
            <a:br>
              <a:rPr lang="de-DE" altLang="de-DE" sz="2400" b="1" dirty="0">
                <a:solidFill>
                  <a:schemeClr val="bg1"/>
                </a:solidFill>
              </a:rPr>
            </a:br>
            <a:r>
              <a:rPr lang="de-DE" altLang="de-DE" sz="1800" b="1" dirty="0">
                <a:solidFill>
                  <a:schemeClr val="bg1"/>
                </a:solidFill>
              </a:rPr>
              <a:t>Erstellen 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791" y="3276146"/>
            <a:ext cx="2366618" cy="33480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23179051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a:t>Benachrichtigen Sie bitte so schnell wie möglich die zuständige Stelle der Hochschulverwaltung - von dort wird der Unfall per Unfallanzeige an die Unfallkasse Nordrhein-Westfalen gemeldet!</a:t>
            </a:r>
          </a:p>
          <a:p>
            <a:pPr marL="0">
              <a:spcAft>
                <a:spcPts val="0"/>
              </a:spcAft>
              <a:buFont typeface="Wingdings" pitchFamily="2" charset="2"/>
              <a:buNone/>
              <a:defRPr/>
            </a:pPr>
            <a:endParaRPr lang="de-DE" altLang="de-DE" dirty="0"/>
          </a:p>
          <a:p>
            <a:pPr marL="0">
              <a:spcAft>
                <a:spcPts val="600"/>
              </a:spcAft>
              <a:buFont typeface="Wingdings" pitchFamily="2" charset="2"/>
              <a:buNone/>
              <a:defRPr/>
            </a:pPr>
            <a:r>
              <a:rPr lang="de-DE" altLang="de-DE" b="1" dirty="0"/>
              <a:t>Ansprechpartner? </a:t>
            </a:r>
          </a:p>
          <a:p>
            <a:pPr marL="0">
              <a:spcAft>
                <a:spcPts val="600"/>
              </a:spcAft>
              <a:buFont typeface="Wingdings" pitchFamily="2" charset="2"/>
              <a:buNone/>
              <a:defRPr/>
            </a:pPr>
            <a:r>
              <a:rPr lang="de-DE" altLang="de-DE" dirty="0"/>
              <a:t>Hochschulverwaltung : Sachgebiet 2.4 / Studentische </a:t>
            </a:r>
            <a:br>
              <a:rPr lang="de-DE" altLang="de-DE" dirty="0"/>
            </a:br>
            <a:r>
              <a:rPr lang="de-DE" altLang="de-DE" dirty="0"/>
              <a:t>Angelegenheiten</a:t>
            </a:r>
            <a:br>
              <a:rPr lang="de-DE" altLang="de-DE" dirty="0"/>
            </a:br>
            <a:r>
              <a:rPr lang="de-DE" altLang="de-DE" dirty="0"/>
              <a:t>(Herr Tobias Becker; Tel. </a:t>
            </a:r>
            <a:r>
              <a:rPr lang="de-DE"/>
              <a:t>02371/5661104</a:t>
            </a:r>
            <a:r>
              <a:rPr lang="de-DE" altLang="de-DE" dirty="0"/>
              <a:t>)</a:t>
            </a:r>
          </a:p>
          <a:p>
            <a:pPr marL="0">
              <a:spcAft>
                <a:spcPts val="0"/>
              </a:spcAft>
              <a:buFont typeface="Wingdings" pitchFamily="2" charset="2"/>
              <a:buNone/>
              <a:defRPr/>
            </a:pPr>
            <a:endParaRPr lang="de-DE" altLang="de-DE" dirty="0"/>
          </a:p>
          <a:p>
            <a:pPr marL="0">
              <a:spcAft>
                <a:spcPts val="0"/>
              </a:spcAft>
              <a:buFont typeface="Wingdings" pitchFamily="2" charset="2"/>
              <a:buNone/>
              <a:defRPr/>
            </a:pPr>
            <a:r>
              <a:rPr lang="de-DE" altLang="de-DE" b="1" dirty="0"/>
              <a:t>Was muss ausgefüllt werden?</a:t>
            </a:r>
          </a:p>
          <a:p>
            <a:pPr marL="0">
              <a:spcAft>
                <a:spcPts val="0"/>
              </a:spcAft>
              <a:buFont typeface="Wingdings" pitchFamily="2" charset="2"/>
              <a:buNone/>
              <a:defRPr/>
            </a:pPr>
            <a:endParaRPr lang="de-DE" altLang="de-DE" u="sng" dirty="0"/>
          </a:p>
          <a:p>
            <a:pPr marL="0">
              <a:spcAft>
                <a:spcPts val="0"/>
              </a:spcAft>
              <a:buFont typeface="Wingdings" pitchFamily="2" charset="2"/>
              <a:buNone/>
              <a:defRPr/>
            </a:pPr>
            <a:r>
              <a:rPr lang="de-DE" altLang="de-DE" dirty="0"/>
              <a:t>Arbeitsunfall:	Unfallanzeige</a:t>
            </a:r>
          </a:p>
          <a:p>
            <a:pPr marL="0">
              <a:spcAft>
                <a:spcPts val="0"/>
              </a:spcAft>
              <a:buFont typeface="Wingdings" pitchFamily="2" charset="2"/>
              <a:buNone/>
              <a:defRPr/>
            </a:pPr>
            <a:r>
              <a:rPr lang="de-DE" dirty="0">
                <a:sym typeface="Wingdings" panose="05000000000000000000" pitchFamily="2" charset="2"/>
              </a:rPr>
              <a:t>Wegeunfall*:  	Unfallanzeige + Wegeunfallfragebogen</a:t>
            </a:r>
          </a:p>
          <a:p>
            <a:pPr marL="0">
              <a:spcAft>
                <a:spcPts val="0"/>
              </a:spcAft>
              <a:buFont typeface="Wingdings" pitchFamily="2" charset="2"/>
              <a:buNone/>
              <a:defRPr/>
            </a:pPr>
            <a:endParaRPr lang="de-DE" dirty="0">
              <a:sym typeface="Wingdings" panose="05000000000000000000" pitchFamily="2" charset="2"/>
            </a:endParaRPr>
          </a:p>
          <a:p>
            <a:pPr marL="0">
              <a:spcAft>
                <a:spcPts val="0"/>
              </a:spcAft>
              <a:buFont typeface="Wingdings" pitchFamily="2" charset="2"/>
              <a:buNone/>
              <a:defRPr/>
            </a:pPr>
            <a:r>
              <a:rPr lang="de-DE" altLang="de-DE" sz="1200" i="1" dirty="0">
                <a:sym typeface="Wingdings" panose="05000000000000000000" pitchFamily="2" charset="2"/>
              </a:rPr>
              <a:t>* Unfall, der sich auf dem direkten Weg von zu Hause zur </a:t>
            </a:r>
          </a:p>
          <a:p>
            <a:pPr marL="0">
              <a:spcAft>
                <a:spcPts val="0"/>
              </a:spcAft>
              <a:buFont typeface="Wingdings" pitchFamily="2" charset="2"/>
              <a:buNone/>
              <a:defRPr/>
            </a:pPr>
            <a:r>
              <a:rPr lang="de-DE" altLang="de-DE" sz="1200" i="1" dirty="0">
                <a:sym typeface="Wingdings" panose="05000000000000000000" pitchFamily="2" charset="2"/>
              </a:rPr>
              <a:t>Hochschule oder zurück ereignet</a:t>
            </a:r>
            <a:endParaRPr lang="de-DE" altLang="de-DE" sz="1200" i="1"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 </a:t>
            </a:r>
            <a:br>
              <a:rPr lang="de-DE" altLang="de-DE" sz="2400" b="1" dirty="0">
                <a:solidFill>
                  <a:schemeClr val="bg1"/>
                </a:solidFill>
              </a:rPr>
            </a:br>
            <a:r>
              <a:rPr lang="de-DE" altLang="de-DE" sz="1800" b="1" dirty="0">
                <a:solidFill>
                  <a:schemeClr val="bg1"/>
                </a:solidFill>
              </a:rPr>
              <a:t>Erstellen 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035175"/>
            <a:ext cx="2595562" cy="367188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13632004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1375305" y="200011"/>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Hilfe</a:t>
            </a:r>
          </a:p>
          <a:p>
            <a:pPr algn="l"/>
            <a:r>
              <a:rPr lang="de-DE" altLang="de-DE" sz="1800" b="1" dirty="0">
                <a:solidFill>
                  <a:schemeClr val="bg1"/>
                </a:solidFill>
              </a:rPr>
              <a:t>Verhalten in Notfällen</a:t>
            </a:r>
          </a:p>
        </p:txBody>
      </p:sp>
      <p:sp>
        <p:nvSpPr>
          <p:cNvPr id="3" name="Textfeld 2"/>
          <p:cNvSpPr txBox="1"/>
          <p:nvPr/>
        </p:nvSpPr>
        <p:spPr>
          <a:xfrm>
            <a:off x="573088" y="1301864"/>
            <a:ext cx="7875587" cy="5693866"/>
          </a:xfrm>
          <a:prstGeom prst="rect">
            <a:avLst/>
          </a:prstGeom>
          <a:noFill/>
        </p:spPr>
        <p:txBody>
          <a:bodyPr>
            <a:spAutoFit/>
          </a:bodyPr>
          <a:lstStyle/>
          <a:p>
            <a:pPr marL="285750" indent="-285750" algn="l">
              <a:buFont typeface="Arial" panose="020B0604020202020204" pitchFamily="34" charset="0"/>
              <a:buChar char="•"/>
              <a:defRPr/>
            </a:pPr>
            <a:r>
              <a:rPr lang="de-DE" sz="1600" b="1" dirty="0">
                <a:solidFill>
                  <a:schemeClr val="tx1"/>
                </a:solidFill>
                <a:latin typeface="Arial" pitchFamily="34" charset="0"/>
              </a:rPr>
              <a:t>Ruhe bewahren! </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chemeClr val="tx1"/>
                </a:solidFill>
                <a:latin typeface="Arial" pitchFamily="34" charset="0"/>
              </a:rPr>
              <a:t>Dem Verunfallten Hilfe leisten, ggf. Notruf absetzen:</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rgbClr val="00B050"/>
                </a:solidFill>
                <a:latin typeface="Arial" pitchFamily="34" charset="0"/>
              </a:rPr>
              <a:t>WER</a:t>
            </a:r>
            <a:r>
              <a:rPr lang="de-DE" sz="1600" dirty="0">
                <a:solidFill>
                  <a:schemeClr val="tx1"/>
                </a:solidFill>
                <a:latin typeface="Arial" pitchFamily="34" charset="0"/>
              </a:rPr>
              <a:t> meldet sich?</a:t>
            </a:r>
          </a:p>
          <a:p>
            <a:pPr marL="285750" indent="-285750" algn="l">
              <a:buFont typeface="Arial" panose="020B0604020202020204" pitchFamily="34" charset="0"/>
              <a:buChar char="•"/>
              <a:defRPr/>
            </a:pPr>
            <a:r>
              <a:rPr lang="de-DE" sz="1600" b="1" dirty="0">
                <a:solidFill>
                  <a:srgbClr val="00B050"/>
                </a:solidFill>
                <a:latin typeface="Arial" pitchFamily="34" charset="0"/>
              </a:rPr>
              <a:t>WAS</a:t>
            </a:r>
            <a:r>
              <a:rPr lang="de-DE" sz="1600" dirty="0">
                <a:solidFill>
                  <a:schemeClr val="tx1"/>
                </a:solidFill>
                <a:latin typeface="Arial" pitchFamily="34" charset="0"/>
              </a:rPr>
              <a:t> ist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WO</a:t>
            </a:r>
            <a:r>
              <a:rPr lang="de-DE" sz="1600" dirty="0">
                <a:solidFill>
                  <a:schemeClr val="tx1"/>
                </a:solidFill>
                <a:latin typeface="Arial" pitchFamily="34" charset="0"/>
              </a:rPr>
              <a:t> ist es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WIE VIELE</a:t>
            </a:r>
            <a:r>
              <a:rPr lang="de-DE" sz="1600" dirty="0">
                <a:solidFill>
                  <a:schemeClr val="tx1"/>
                </a:solidFill>
                <a:latin typeface="Arial" pitchFamily="34" charset="0"/>
              </a:rPr>
              <a:t> sind verletzt?</a:t>
            </a:r>
          </a:p>
          <a:p>
            <a:pPr marL="285750" indent="-285750" algn="l">
              <a:buFont typeface="Arial" panose="020B0604020202020204" pitchFamily="34" charset="0"/>
              <a:buChar char="•"/>
              <a:defRPr/>
            </a:pPr>
            <a:r>
              <a:rPr lang="de-DE" sz="1600" b="1" dirty="0">
                <a:solidFill>
                  <a:srgbClr val="00B050"/>
                </a:solidFill>
                <a:latin typeface="Arial" pitchFamily="34" charset="0"/>
              </a:rPr>
              <a:t>WARTEN</a:t>
            </a:r>
            <a:r>
              <a:rPr lang="de-DE" sz="1600" dirty="0">
                <a:solidFill>
                  <a:schemeClr val="tx1"/>
                </a:solidFill>
                <a:latin typeface="Arial" pitchFamily="34" charset="0"/>
              </a:rPr>
              <a:t> auf Rückfragen </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Wenn nötig, rufen Sie weitere Personen zur Unterstützung dazu.</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Die Hochschule verfügt über </a:t>
            </a:r>
            <a:r>
              <a:rPr lang="de-DE" sz="1600" b="1" dirty="0">
                <a:solidFill>
                  <a:srgbClr val="00B050"/>
                </a:solidFill>
                <a:latin typeface="Arial" pitchFamily="34" charset="0"/>
              </a:rPr>
              <a:t>Ersthelfer*innen</a:t>
            </a:r>
            <a:r>
              <a:rPr lang="de-DE" sz="1600" dirty="0">
                <a:solidFill>
                  <a:schemeClr val="tx1"/>
                </a:solidFill>
                <a:latin typeface="Arial" pitchFamily="34" charset="0"/>
              </a:rPr>
              <a:t> an den Standorten. </a:t>
            </a:r>
          </a:p>
          <a:p>
            <a:pPr marL="285750" indent="-285750" algn="l">
              <a:buFont typeface="Arial" panose="020B0604020202020204" pitchFamily="34" charset="0"/>
              <a:buChar char="•"/>
              <a:defRPr/>
            </a:pPr>
            <a:r>
              <a:rPr lang="de-DE" sz="1600" dirty="0">
                <a:solidFill>
                  <a:schemeClr val="tx1"/>
                </a:solidFill>
                <a:latin typeface="Arial" pitchFamily="34" charset="0"/>
              </a:rPr>
              <a:t>Aushang der Listen: z. B. am Erste-Hilfe-Raum / in Laboren etc.</a:t>
            </a:r>
          </a:p>
          <a:p>
            <a:pPr algn="l">
              <a:defRPr/>
            </a:pPr>
            <a:endParaRPr lang="de-DE" sz="1600" i="1" dirty="0">
              <a:solidFill>
                <a:schemeClr val="tx1"/>
              </a:solidFill>
              <a:latin typeface="Arial" pitchFamily="34" charset="0"/>
            </a:endParaRPr>
          </a:p>
          <a:p>
            <a:pPr algn="l">
              <a:defRPr/>
            </a:pPr>
            <a:r>
              <a:rPr lang="de-DE" sz="1600" i="1" dirty="0">
                <a:solidFill>
                  <a:schemeClr val="tx1"/>
                </a:solidFill>
                <a:latin typeface="Arial" pitchFamily="34" charset="0"/>
              </a:rPr>
              <a:t>(Ersthelfer*innen sind ausgebildete Laien, die am Ort des Geschehens Maßnahmen der Ersten-Hilfe ergreifen können.)</a:t>
            </a:r>
          </a:p>
          <a:p>
            <a:pPr algn="l">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a:p>
            <a:pPr algn="l">
              <a:defRPr/>
            </a:pPr>
            <a:endParaRPr lang="de-DE" sz="2400" b="1" dirty="0">
              <a:solidFill>
                <a:schemeClr val="tx1"/>
              </a:solidFill>
              <a:latin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a:off x="6679773" y="1414138"/>
            <a:ext cx="1929679" cy="3384000"/>
          </a:xfrm>
          <a:prstGeom prst="rect">
            <a:avLst/>
          </a:prstGeom>
        </p:spPr>
      </p:pic>
    </p:spTree>
    <p:extLst>
      <p:ext uri="{BB962C8B-B14F-4D97-AF65-F5344CB8AC3E}">
        <p14:creationId xmlns:p14="http://schemas.microsoft.com/office/powerpoint/2010/main" val="5591759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Hilfe</a:t>
            </a:r>
          </a:p>
          <a:p>
            <a:pPr algn="l"/>
            <a:r>
              <a:rPr lang="de-DE" altLang="de-DE" sz="1800" b="1" dirty="0">
                <a:solidFill>
                  <a:schemeClr val="bg1"/>
                </a:solidFill>
              </a:rPr>
              <a:t>Notfalleinrichtungen am Campus Soest</a:t>
            </a:r>
          </a:p>
        </p:txBody>
      </p:sp>
      <p:sp>
        <p:nvSpPr>
          <p:cNvPr id="10244" name="Textfeld 2"/>
          <p:cNvSpPr txBox="1">
            <a:spLocks noChangeArrowheads="1"/>
          </p:cNvSpPr>
          <p:nvPr/>
        </p:nvSpPr>
        <p:spPr bwMode="auto">
          <a:xfrm>
            <a:off x="573088" y="1466504"/>
            <a:ext cx="787558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a:solidFill>
                  <a:schemeClr val="tx1"/>
                </a:solidFill>
              </a:rPr>
              <a:t>Verbandkästen</a:t>
            </a:r>
          </a:p>
          <a:p>
            <a:pPr marL="285750" indent="-285750" algn="l">
              <a:buFont typeface="Arial" panose="020B0604020202020204" pitchFamily="34" charset="0"/>
              <a:buChar char="•"/>
            </a:pPr>
            <a:r>
              <a:rPr lang="de-DE" altLang="de-DE" sz="1600" dirty="0">
                <a:solidFill>
                  <a:schemeClr val="tx1"/>
                </a:solidFill>
                <a:sym typeface="Wingdings" pitchFamily="2" charset="2"/>
              </a:rPr>
              <a:t>Z. T. in den Laboren</a:t>
            </a:r>
          </a:p>
          <a:p>
            <a:pPr marL="285750" indent="-285750" algn="l">
              <a:buFont typeface="Arial" panose="020B0604020202020204" pitchFamily="34" charset="0"/>
              <a:buChar char="•"/>
            </a:pPr>
            <a:r>
              <a:rPr lang="de-DE" altLang="de-DE" sz="1600" dirty="0">
                <a:solidFill>
                  <a:schemeClr val="tx1"/>
                </a:solidFill>
                <a:sym typeface="Wingdings" pitchFamily="2" charset="2"/>
              </a:rPr>
              <a:t>Erste-Hilfe-Raum (Gebäude 10, EG), siehe </a:t>
            </a:r>
            <a:r>
              <a:rPr lang="de-DE" altLang="de-DE" sz="1600" dirty="0">
                <a:solidFill>
                  <a:schemeClr val="tx1"/>
                </a:solidFill>
                <a:sym typeface="Wingdings" pitchFamily="2" charset="2"/>
                <a:hlinkClick r:id="rId3"/>
              </a:rPr>
              <a:t>Liste im AGU-Portal</a:t>
            </a:r>
            <a:endParaRPr lang="de-DE" altLang="de-DE" sz="9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Erste-Hilfe-Plakate</a:t>
            </a:r>
          </a:p>
          <a:p>
            <a:pPr marL="285750" indent="-285750" algn="l">
              <a:buFont typeface="Arial" panose="020B0604020202020204" pitchFamily="34" charset="0"/>
              <a:buChar char="•"/>
            </a:pPr>
            <a:r>
              <a:rPr lang="de-DE" altLang="de-DE" sz="1600" dirty="0">
                <a:solidFill>
                  <a:schemeClr val="tx1"/>
                </a:solidFill>
                <a:sym typeface="Wingdings" pitchFamily="2" charset="2"/>
              </a:rPr>
              <a:t>hängen am Standort aus </a:t>
            </a: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p>
          <a:p>
            <a:pPr marL="285750" indent="-285750" algn="l">
              <a:buFont typeface="Arial" panose="020B0604020202020204" pitchFamily="34" charset="0"/>
              <a:buChar char="•"/>
            </a:pPr>
            <a:r>
              <a:rPr lang="de-DE" altLang="de-DE" sz="1600" dirty="0">
                <a:solidFill>
                  <a:schemeClr val="tx1"/>
                </a:solidFill>
                <a:sym typeface="Wingdings" pitchFamily="2" charset="2"/>
              </a:rPr>
              <a:t>Rettungsrucksack, Gebäude 13, Hochspannungslabor</a:t>
            </a:r>
            <a:br>
              <a:rPr lang="de-DE" altLang="de-DE" sz="1600" dirty="0">
                <a:solidFill>
                  <a:schemeClr val="tx1"/>
                </a:solidFill>
                <a:sym typeface="Wingdings" pitchFamily="2" charset="2"/>
              </a:rPr>
            </a:br>
            <a:r>
              <a:rPr lang="de-DE" altLang="de-DE" sz="1600" dirty="0">
                <a:solidFill>
                  <a:schemeClr val="tx1"/>
                </a:solidFill>
                <a:sym typeface="Wingdings" pitchFamily="2" charset="2"/>
              </a:rPr>
              <a:t>und Wandschrank, Gebäude 12, Bibliothek</a:t>
            </a:r>
          </a:p>
          <a:p>
            <a:pPr marL="285750" indent="-285750" algn="l">
              <a:buFont typeface="Arial" panose="020B0604020202020204" pitchFamily="34" charset="0"/>
              <a:buChar char="•"/>
            </a:pPr>
            <a:r>
              <a:rPr lang="de-DE" altLang="de-DE" sz="1600" dirty="0">
                <a:solidFill>
                  <a:schemeClr val="tx1"/>
                </a:solidFill>
                <a:sym typeface="Wingdings" pitchFamily="2" charset="2"/>
              </a:rPr>
              <a:t>Der AED gibt verbal präzise Hinweise zur Bedienung</a:t>
            </a:r>
          </a:p>
        </p:txBody>
      </p:sp>
      <p:pic>
        <p:nvPicPr>
          <p:cNvPr id="10245"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7776" y="1466504"/>
            <a:ext cx="1076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Grafik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7959" y="2629870"/>
            <a:ext cx="851229" cy="120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9852" y="4212903"/>
            <a:ext cx="689336" cy="68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2"/>
          <p:cNvPicPr>
            <a:picLocks noChangeAspect="1"/>
          </p:cNvPicPr>
          <p:nvPr/>
        </p:nvPicPr>
        <p:blipFill>
          <a:blip r:embed="rId8">
            <a:extLst>
              <a:ext uri="{28A0092B-C50C-407E-A947-70E740481C1C}">
                <a14:useLocalDpi xmlns:a14="http://schemas.microsoft.com/office/drawing/2010/main" val="0"/>
              </a:ext>
            </a:extLst>
          </a:blip>
          <a:srcRect l="7994" b="19635"/>
          <a:stretch>
            <a:fillRect/>
          </a:stretch>
        </p:blipFill>
        <p:spPr bwMode="auto">
          <a:xfrm>
            <a:off x="6454775" y="2620309"/>
            <a:ext cx="1993900" cy="3097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90654"/>
      </p:ext>
    </p:extLst>
  </p:cSld>
  <p:clrMapOvr>
    <a:masterClrMapping/>
  </p:clrMapOvr>
  <p:transition/>
</p:sld>
</file>

<file path=ppt/theme/theme1.xml><?xml version="1.0" encoding="utf-8"?>
<a:theme xmlns:a="http://schemas.openxmlformats.org/drawingml/2006/main" name="Leere Präsentation">
  <a:themeElements>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spDef>
    <a:ln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lnDef>
  </a:objectDefaults>
  <a:extraClrSchemeLst>
    <a:extraClrScheme>
      <a:clrScheme name="Leere Präsentation 1">
        <a:dk1>
          <a:srgbClr val="000000"/>
        </a:dk1>
        <a:lt1>
          <a:srgbClr val="FFFFFF"/>
        </a:lt1>
        <a:dk2>
          <a:srgbClr val="0033CC"/>
        </a:dk2>
        <a:lt2>
          <a:srgbClr val="000000"/>
        </a:lt2>
        <a:accent1>
          <a:srgbClr val="3399FF"/>
        </a:accent1>
        <a:accent2>
          <a:srgbClr val="0033CC"/>
        </a:accent2>
        <a:accent3>
          <a:srgbClr val="FFFFFF"/>
        </a:accent3>
        <a:accent4>
          <a:srgbClr val="000000"/>
        </a:accent4>
        <a:accent5>
          <a:srgbClr val="ADCAFF"/>
        </a:accent5>
        <a:accent6>
          <a:srgbClr val="002DB9"/>
        </a:accent6>
        <a:hlink>
          <a:srgbClr val="CC00CC"/>
        </a:hlink>
        <a:folHlink>
          <a:srgbClr val="0000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HD:PROGRAMME:Microsoft Office 98:Vorlagen:Leere Präsentation</Template>
  <TotalTime>0</TotalTime>
  <Words>2023</Words>
  <Application>Microsoft Office PowerPoint</Application>
  <PresentationFormat>Bildschirmpräsentation (4:3)</PresentationFormat>
  <Paragraphs>408</Paragraphs>
  <Slides>41</Slides>
  <Notes>40</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Folientitel</vt:lpstr>
      </vt:variant>
      <vt:variant>
        <vt:i4>41</vt:i4>
      </vt:variant>
      <vt:variant>
        <vt:lpstr>Zielgruppenorientierte Präsentationen</vt:lpstr>
      </vt:variant>
      <vt:variant>
        <vt:i4>1</vt:i4>
      </vt:variant>
    </vt:vector>
  </HeadingPairs>
  <TitlesOfParts>
    <vt:vector size="49" baseType="lpstr">
      <vt:lpstr>Arial</vt:lpstr>
      <vt:lpstr>Calibri</vt:lpstr>
      <vt:lpstr>Syntax</vt:lpstr>
      <vt:lpstr>Times</vt:lpstr>
      <vt:lpstr>Wingdings</vt:lpstr>
      <vt:lpstr>Leere Präsentation</vt:lpstr>
      <vt:lpstr>Benutzerdefiniertes Design</vt:lpstr>
      <vt:lpstr>Fachhochschule Südwestfalen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Mustermann1</vt:lpstr>
    </vt:vector>
  </TitlesOfParts>
  <Company>Susanne Hampe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Fachhochschule Südwestfalen</dc:title>
  <dc:creator>Susanne Hampe</dc:creator>
  <cp:lastModifiedBy>Helena Grünfeld</cp:lastModifiedBy>
  <cp:revision>2205</cp:revision>
  <cp:lastPrinted>2017-11-21T10:24:01Z</cp:lastPrinted>
  <dcterms:created xsi:type="dcterms:W3CDTF">2010-04-29T12:39:23Z</dcterms:created>
  <dcterms:modified xsi:type="dcterms:W3CDTF">2025-03-05T12:20:17Z</dcterms:modified>
</cp:coreProperties>
</file>