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398" r:id="rId2"/>
  </p:sldMasterIdLst>
  <p:notesMasterIdLst>
    <p:notesMasterId r:id="rId38"/>
  </p:notesMasterIdLst>
  <p:handoutMasterIdLst>
    <p:handoutMasterId r:id="rId39"/>
  </p:handoutMasterIdLst>
  <p:sldIdLst>
    <p:sldId id="457" r:id="rId3"/>
    <p:sldId id="598" r:id="rId4"/>
    <p:sldId id="599" r:id="rId5"/>
    <p:sldId id="600" r:id="rId6"/>
    <p:sldId id="625" r:id="rId7"/>
    <p:sldId id="626" r:id="rId8"/>
    <p:sldId id="601" r:id="rId9"/>
    <p:sldId id="627" r:id="rId10"/>
    <p:sldId id="602" r:id="rId11"/>
    <p:sldId id="603" r:id="rId12"/>
    <p:sldId id="604" r:id="rId13"/>
    <p:sldId id="605" r:id="rId14"/>
    <p:sldId id="628" r:id="rId15"/>
    <p:sldId id="629" r:id="rId16"/>
    <p:sldId id="630" r:id="rId17"/>
    <p:sldId id="631" r:id="rId18"/>
    <p:sldId id="632" r:id="rId19"/>
    <p:sldId id="633" r:id="rId20"/>
    <p:sldId id="639" r:id="rId21"/>
    <p:sldId id="610" r:id="rId22"/>
    <p:sldId id="611" r:id="rId23"/>
    <p:sldId id="612" r:id="rId24"/>
    <p:sldId id="640" r:id="rId25"/>
    <p:sldId id="634" r:id="rId26"/>
    <p:sldId id="635" r:id="rId27"/>
    <p:sldId id="636" r:id="rId28"/>
    <p:sldId id="614" r:id="rId29"/>
    <p:sldId id="615" r:id="rId30"/>
    <p:sldId id="637" r:id="rId31"/>
    <p:sldId id="616" r:id="rId32"/>
    <p:sldId id="617" r:id="rId33"/>
    <p:sldId id="618" r:id="rId34"/>
    <p:sldId id="619" r:id="rId35"/>
    <p:sldId id="638" r:id="rId36"/>
    <p:sldId id="622" r:id="rId37"/>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323" autoAdjust="0"/>
    <p:restoredTop sz="93979" autoAdjust="0"/>
  </p:normalViewPr>
  <p:slideViewPr>
    <p:cSldViewPr snapToGrid="0">
      <p:cViewPr varScale="1">
        <p:scale>
          <a:sx n="60" d="100"/>
          <a:sy n="60" d="100"/>
        </p:scale>
        <p:origin x="756" y="48"/>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7010B8DB-7D1F-419D-9008-C87E82E8EDE1}" type="slidenum">
              <a:rPr lang="de-DE"/>
              <a:pPr>
                <a:defRPr/>
              </a:pPr>
              <a:t>‹Nr.›</a:t>
            </a:fld>
            <a:endParaRPr lang="de-DE" dirty="0"/>
          </a:p>
        </p:txBody>
      </p:sp>
    </p:spTree>
    <p:extLst>
      <p:ext uri="{BB962C8B-B14F-4D97-AF65-F5344CB8AC3E}">
        <p14:creationId xmlns:p14="http://schemas.microsoft.com/office/powerpoint/2010/main" val="33403655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Klicken Sie, um die Textformatierung des Masters zu bearbeiten.</a:t>
            </a:r>
          </a:p>
        </p:txBody>
      </p:sp>
    </p:spTree>
    <p:extLst>
      <p:ext uri="{BB962C8B-B14F-4D97-AF65-F5344CB8AC3E}">
        <p14:creationId xmlns:p14="http://schemas.microsoft.com/office/powerpoint/2010/main" val="85077433"/>
      </p:ext>
    </p:extLst>
  </p:cSld>
  <p:clrMap bg1="lt1" tx1="dk1" bg2="lt2" tx2="dk2" accent1="accent1" accent2="accent2" accent3="accent3" accent4="accent4" accent5="accent5" accent6="accent6" hlink="hlink" folHlink="folHlink"/>
  <p:hf hdr="0" dt="0"/>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51862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71978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82397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421368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20821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5965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51223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14355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434959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6172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6508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76978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346412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81796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48806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18459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1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p:txBody>
          <a:bodyPr/>
          <a:lstStyle>
            <a:lvl1pPr>
              <a:defRPr/>
            </a:lvl1pPr>
          </a:lstStyle>
          <a:p>
            <a:pPr lvl="0"/>
            <a:r>
              <a:rPr lang="de-DE" noProof="0"/>
              <a:t>Mastertitelformat bearbeiten</a:t>
            </a:r>
          </a:p>
        </p:txBody>
      </p:sp>
    </p:spTree>
    <p:extLst>
      <p:ext uri="{BB962C8B-B14F-4D97-AF65-F5344CB8AC3E}">
        <p14:creationId xmlns:p14="http://schemas.microsoft.com/office/powerpoint/2010/main" val="195720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5405287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980471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497838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a:t>Titelmasterformat durch Klicken bearbeiten</a:t>
            </a:r>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a:p>
        </p:txBody>
      </p:sp>
    </p:spTree>
    <p:extLst>
      <p:ext uri="{BB962C8B-B14F-4D97-AF65-F5344CB8AC3E}">
        <p14:creationId xmlns:p14="http://schemas.microsoft.com/office/powerpoint/2010/main" val="23161719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1E5BC56-CB67-44D2-B595-14A526ABCA41}" type="slidenum">
              <a:rPr lang="de-DE"/>
              <a:pPr>
                <a:defRPr/>
              </a:pPr>
              <a:t>‹Nr.›</a:t>
            </a:fld>
            <a:endParaRPr lang="de-DE" dirty="0"/>
          </a:p>
        </p:txBody>
      </p:sp>
    </p:spTree>
    <p:extLst>
      <p:ext uri="{BB962C8B-B14F-4D97-AF65-F5344CB8AC3E}">
        <p14:creationId xmlns:p14="http://schemas.microsoft.com/office/powerpoint/2010/main" val="4610785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EF91F64-80CE-49E8-94B1-5CE2A39E1988}" type="slidenum">
              <a:rPr lang="de-DE"/>
              <a:pPr>
                <a:defRPr/>
              </a:pPr>
              <a:t>‹Nr.›</a:t>
            </a:fld>
            <a:endParaRPr lang="de-DE" dirty="0"/>
          </a:p>
        </p:txBody>
      </p:sp>
    </p:spTree>
    <p:extLst>
      <p:ext uri="{BB962C8B-B14F-4D97-AF65-F5344CB8AC3E}">
        <p14:creationId xmlns:p14="http://schemas.microsoft.com/office/powerpoint/2010/main" val="31411586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27A68A1-2718-4FE4-A614-B2D6AE64F140}" type="slidenum">
              <a:rPr lang="de-DE"/>
              <a:pPr>
                <a:defRPr/>
              </a:pPr>
              <a:t>‹Nr.›</a:t>
            </a:fld>
            <a:endParaRPr lang="de-DE" dirty="0"/>
          </a:p>
        </p:txBody>
      </p:sp>
    </p:spTree>
    <p:extLst>
      <p:ext uri="{BB962C8B-B14F-4D97-AF65-F5344CB8AC3E}">
        <p14:creationId xmlns:p14="http://schemas.microsoft.com/office/powerpoint/2010/main" val="20800661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08C7B6F-F327-4BEF-B946-8B564461FB32}" type="slidenum">
              <a:rPr lang="de-DE"/>
              <a:pPr>
                <a:defRPr/>
              </a:pPr>
              <a:t>‹Nr.›</a:t>
            </a:fld>
            <a:endParaRPr lang="de-DE" dirty="0"/>
          </a:p>
        </p:txBody>
      </p:sp>
    </p:spTree>
    <p:extLst>
      <p:ext uri="{BB962C8B-B14F-4D97-AF65-F5344CB8AC3E}">
        <p14:creationId xmlns:p14="http://schemas.microsoft.com/office/powerpoint/2010/main" val="30092755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1B82883-E218-4E19-AA4E-E50CA9AC4C7C}" type="slidenum">
              <a:rPr lang="de-DE"/>
              <a:pPr>
                <a:defRPr/>
              </a:pPr>
              <a:t>‹Nr.›</a:t>
            </a:fld>
            <a:endParaRPr lang="de-DE" dirty="0"/>
          </a:p>
        </p:txBody>
      </p:sp>
    </p:spTree>
    <p:extLst>
      <p:ext uri="{BB962C8B-B14F-4D97-AF65-F5344CB8AC3E}">
        <p14:creationId xmlns:p14="http://schemas.microsoft.com/office/powerpoint/2010/main" val="12797617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57BBC2E-BBB0-49BE-8F72-A42584E694DC}" type="slidenum">
              <a:rPr lang="de-DE"/>
              <a:pPr>
                <a:defRPr/>
              </a:pPr>
              <a:t>‹Nr.›</a:t>
            </a:fld>
            <a:endParaRPr lang="de-DE" dirty="0"/>
          </a:p>
        </p:txBody>
      </p:sp>
    </p:spTree>
    <p:extLst>
      <p:ext uri="{BB962C8B-B14F-4D97-AF65-F5344CB8AC3E}">
        <p14:creationId xmlns:p14="http://schemas.microsoft.com/office/powerpoint/2010/main" val="9700047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316379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98D5ED94-E337-4F0E-A00E-88E0F15F31F1}" type="slidenum">
              <a:rPr lang="de-DE"/>
              <a:pPr>
                <a:defRPr/>
              </a:pPr>
              <a:t>‹Nr.›</a:t>
            </a:fld>
            <a:endParaRPr lang="de-DE" dirty="0"/>
          </a:p>
        </p:txBody>
      </p:sp>
    </p:spTree>
    <p:extLst>
      <p:ext uri="{BB962C8B-B14F-4D97-AF65-F5344CB8AC3E}">
        <p14:creationId xmlns:p14="http://schemas.microsoft.com/office/powerpoint/2010/main" val="21531512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95BA4B4-EFA2-43E4-A971-A7805F16373D}" type="slidenum">
              <a:rPr lang="de-DE"/>
              <a:pPr>
                <a:defRPr/>
              </a:pPr>
              <a:t>‹Nr.›</a:t>
            </a:fld>
            <a:endParaRPr lang="de-DE" dirty="0"/>
          </a:p>
        </p:txBody>
      </p:sp>
    </p:spTree>
    <p:extLst>
      <p:ext uri="{BB962C8B-B14F-4D97-AF65-F5344CB8AC3E}">
        <p14:creationId xmlns:p14="http://schemas.microsoft.com/office/powerpoint/2010/main" val="32226653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D2C4A33-8B3C-48E9-A4A0-FB1F7ECEBE06}" type="slidenum">
              <a:rPr lang="de-DE"/>
              <a:pPr>
                <a:defRPr/>
              </a:pPr>
              <a:t>‹Nr.›</a:t>
            </a:fld>
            <a:endParaRPr lang="de-DE" dirty="0"/>
          </a:p>
        </p:txBody>
      </p:sp>
    </p:spTree>
    <p:extLst>
      <p:ext uri="{BB962C8B-B14F-4D97-AF65-F5344CB8AC3E}">
        <p14:creationId xmlns:p14="http://schemas.microsoft.com/office/powerpoint/2010/main" val="24406329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67845E-16B1-4D50-959F-7924CF32B159}" type="slidenum">
              <a:rPr lang="de-DE"/>
              <a:pPr>
                <a:defRPr/>
              </a:pPr>
              <a:t>‹Nr.›</a:t>
            </a:fld>
            <a:endParaRPr lang="de-DE" dirty="0"/>
          </a:p>
        </p:txBody>
      </p:sp>
    </p:spTree>
    <p:extLst>
      <p:ext uri="{BB962C8B-B14F-4D97-AF65-F5344CB8AC3E}">
        <p14:creationId xmlns:p14="http://schemas.microsoft.com/office/powerpoint/2010/main" val="25169817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DE36D0B-2EBF-438D-B8FC-6CD1ABA9D042}" type="slidenum">
              <a:rPr lang="de-DE"/>
              <a:pPr>
                <a:defRPr/>
              </a:pPr>
              <a:t>‹Nr.›</a:t>
            </a:fld>
            <a:endParaRPr lang="de-DE" dirty="0"/>
          </a:p>
        </p:txBody>
      </p:sp>
    </p:spTree>
    <p:extLst>
      <p:ext uri="{BB962C8B-B14F-4D97-AF65-F5344CB8AC3E}">
        <p14:creationId xmlns:p14="http://schemas.microsoft.com/office/powerpoint/2010/main" val="5971525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A7E640B-76F8-4CE7-B110-A4EBCD0A115C}" type="slidenum">
              <a:rPr lang="de-DE"/>
              <a:pPr>
                <a:defRPr/>
              </a:pPr>
              <a:t>‹Nr.›</a:t>
            </a:fld>
            <a:endParaRPr lang="de-DE" dirty="0"/>
          </a:p>
        </p:txBody>
      </p:sp>
    </p:spTree>
    <p:extLst>
      <p:ext uri="{BB962C8B-B14F-4D97-AF65-F5344CB8AC3E}">
        <p14:creationId xmlns:p14="http://schemas.microsoft.com/office/powerpoint/2010/main" val="20951731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468552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5593516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697860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472323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98869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589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7093673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5">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a:solidFill>
                  <a:schemeClr val="tx1"/>
                </a:solidFill>
              </a:rPr>
              <a:t>Stabsstelle Arbeits-, Gesundheits- und Umweltschutz</a:t>
            </a:r>
          </a:p>
          <a:p>
            <a:pPr algn="l">
              <a:spcBef>
                <a:spcPct val="50000"/>
              </a:spcBef>
              <a:defRPr/>
            </a:pPr>
            <a:r>
              <a:rPr lang="de-DE" sz="800" dirty="0">
                <a:solidFill>
                  <a:schemeClr val="tx1"/>
                </a:solidFill>
              </a:rPr>
              <a:t>Folie </a:t>
            </a:r>
            <a:fld id="{6E3FDD1D-6972-4DD7-9EDB-FC1C442E759D}" type="slidenum">
              <a:rPr lang="de-DE" sz="800" smtClean="0">
                <a:solidFill>
                  <a:schemeClr val="tx1"/>
                </a:solidFill>
              </a:rPr>
              <a:pPr algn="l">
                <a:spcBef>
                  <a:spcPct val="50000"/>
                </a:spcBef>
                <a:defRPr/>
              </a:pPr>
              <a:t>‹Nr.›</a:t>
            </a:fld>
            <a:r>
              <a:rPr lang="de-DE" sz="800" dirty="0">
                <a:solidFill>
                  <a:schemeClr val="tx1"/>
                </a:solidFill>
              </a:rPr>
              <a:t>, AGU-Version 1.3 vom 11.07.2024</a:t>
            </a:r>
          </a:p>
          <a:p>
            <a:pPr algn="l">
              <a:spcBef>
                <a:spcPct val="50000"/>
              </a:spcBef>
              <a:defRPr/>
            </a:pPr>
            <a:endParaRPr lang="de-DE" sz="800" dirty="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Hier klicken, um Master-Textformat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Tree>
  </p:cSld>
  <p:clrMap bg1="lt1" tx1="dk1" bg2="lt2" tx2="dk2" accent1="accent1" accent2="accent2" accent3="accent3" accent4="accent4" accent5="accent5" accent6="accent6" hlink="hlink" folHlink="folHlink"/>
  <p:sldLayoutIdLst>
    <p:sldLayoutId id="2147489959" r:id="rId1"/>
    <p:sldLayoutId id="2147489936" r:id="rId2"/>
    <p:sldLayoutId id="2147489960" r:id="rId3"/>
    <p:sldLayoutId id="2147489937" r:id="rId4"/>
    <p:sldLayoutId id="2147489938" r:id="rId5"/>
    <p:sldLayoutId id="2147489939" r:id="rId6"/>
    <p:sldLayoutId id="2147489940" r:id="rId7"/>
    <p:sldLayoutId id="2147489941" r:id="rId8"/>
    <p:sldLayoutId id="2147489942" r:id="rId9"/>
    <p:sldLayoutId id="2147489943" r:id="rId10"/>
    <p:sldLayoutId id="2147489944" r:id="rId11"/>
    <p:sldLayoutId id="2147489945" r:id="rId12"/>
    <p:sldLayoutId id="2147489946" r:id="rId13"/>
  </p:sldLayoutIdLst>
  <p:transition/>
  <p:hf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de-DE"/>
              <a:t>11.07.2024</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3EC17F3-D2AD-4394-8598-F0495765DE69}"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947" r:id="rId1"/>
    <p:sldLayoutId id="2147489948" r:id="rId2"/>
    <p:sldLayoutId id="2147489949" r:id="rId3"/>
    <p:sldLayoutId id="2147489950" r:id="rId4"/>
    <p:sldLayoutId id="2147489951" r:id="rId5"/>
    <p:sldLayoutId id="2147489952" r:id="rId6"/>
    <p:sldLayoutId id="2147489953" r:id="rId7"/>
    <p:sldLayoutId id="2147489954" r:id="rId8"/>
    <p:sldLayoutId id="2147489955" r:id="rId9"/>
    <p:sldLayoutId id="2147489956" r:id="rId10"/>
    <p:sldLayoutId id="2147489957" r:id="rId11"/>
    <p:sldLayoutId id="2147489958" r:id="rId12"/>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0.pn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jpe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jpeg"/><Relationship Id="rId3" Type="http://schemas.openxmlformats.org/officeDocument/2006/relationships/image" Target="../media/image63.png"/><Relationship Id="rId7" Type="http://schemas.openxmlformats.org/officeDocument/2006/relationships/image" Target="../media/image67.jpe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30.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jpeg"/><Relationship Id="rId10" Type="http://schemas.openxmlformats.org/officeDocument/2006/relationships/image" Target="../media/image70.png"/><Relationship Id="rId19" Type="http://schemas.openxmlformats.org/officeDocument/2006/relationships/image" Target="../media/image33.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2.jpe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png"/><Relationship Id="rId1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br>
              <a:rPr lang="de-DE" altLang="de-DE" sz="1100">
                <a:solidFill>
                  <a:schemeClr val="tx1"/>
                </a:solidFill>
              </a:rPr>
            </a:br>
            <a:endParaRPr lang="de-DE" altLang="de-DE" sz="2400">
              <a:solidFill>
                <a:schemeClr val="tx1"/>
              </a:solidFill>
              <a:latin typeface="Times" pitchFamily="18" charset="0"/>
            </a:endParaRPr>
          </a:p>
        </p:txBody>
      </p:sp>
      <p:sp>
        <p:nvSpPr>
          <p:cNvPr id="7" name="Text Box 6"/>
          <p:cNvSpPr txBox="1">
            <a:spLocks noChangeArrowheads="1"/>
          </p:cNvSpPr>
          <p:nvPr/>
        </p:nvSpPr>
        <p:spPr bwMode="auto">
          <a:xfrm>
            <a:off x="573088" y="4847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chemeClr val="bg1"/>
                </a:solidFill>
              </a:rPr>
              <a:t>Sicherheitsunterweisung für Studierende – Campus Lindenstr. und Jahnstr.</a:t>
            </a:r>
          </a:p>
        </p:txBody>
      </p:sp>
      <p:sp>
        <p:nvSpPr>
          <p:cNvPr id="8" name="Rectangle 18"/>
          <p:cNvSpPr>
            <a:spLocks noGrp="1" noChangeArrowheads="1"/>
          </p:cNvSpPr>
          <p:nvPr>
            <p:ph type="ctrTitle" sz="quarter"/>
          </p:nvPr>
        </p:nvSpPr>
        <p:spPr>
          <a:xfrm>
            <a:off x="573088" y="153053"/>
            <a:ext cx="8074025" cy="365125"/>
          </a:xfrm>
        </p:spPr>
        <p:txBody>
          <a:bodyPr/>
          <a:lstStyle/>
          <a:p>
            <a:r>
              <a:rPr lang="de-DE" altLang="de-DE" dirty="0"/>
              <a:t>Fachhochschule Südwestfalen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Notfalleinrichtungen am Campus Meschede, Jahnstraße</a:t>
            </a: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a:solidFill>
                  <a:schemeClr val="tx1"/>
                </a:solidFill>
              </a:rPr>
              <a:t>Verbandkästen</a:t>
            </a:r>
          </a:p>
          <a:p>
            <a:pPr marL="285750" indent="-285750" algn="l">
              <a:buFont typeface="Arial" panose="020B0604020202020204" pitchFamily="34" charset="0"/>
              <a:buChar char="•"/>
            </a:pPr>
            <a:r>
              <a:rPr lang="de-DE" altLang="de-DE" sz="1600" dirty="0">
                <a:solidFill>
                  <a:srgbClr val="000000"/>
                </a:solidFill>
                <a:sym typeface="Wingdings" pitchFamily="2" charset="2"/>
              </a:rPr>
              <a:t>Erste-Hilfe-Raum (EG, 13.3.16)</a:t>
            </a:r>
          </a:p>
          <a:p>
            <a:pPr marL="285750" indent="-285750" algn="l">
              <a:buFont typeface="Arial" panose="020B0604020202020204" pitchFamily="34" charset="0"/>
              <a:buChar char="•"/>
            </a:pPr>
            <a:endParaRPr lang="de-DE" altLang="de-DE" sz="1600" dirty="0">
              <a:solidFill>
                <a:srgbClr val="000000"/>
              </a:solidFill>
              <a:sym typeface="Wingdings" pitchFamily="2" charset="2"/>
            </a:endParaRPr>
          </a:p>
          <a:p>
            <a:pPr algn="l"/>
            <a:endParaRPr lang="de-DE" altLang="de-DE" sz="1600" dirty="0">
              <a:solidFill>
                <a:srgbClr val="000000"/>
              </a:solidFill>
              <a:sym typeface="Wingdings" pitchFamily="2" charset="2"/>
            </a:endParaRPr>
          </a:p>
          <a:p>
            <a:pPr marL="285750" indent="-285750" algn="l">
              <a:buFont typeface="Arial" panose="020B0604020202020204" pitchFamily="34" charset="0"/>
              <a:buChar char="•"/>
            </a:pPr>
            <a:endParaRPr lang="de-DE" altLang="de-DE" sz="1600" dirty="0">
              <a:solidFill>
                <a:srgbClr val="000000"/>
              </a:solidFill>
              <a:sym typeface="Wingdings" pitchFamily="2" charset="2"/>
            </a:endParaRPr>
          </a:p>
          <a:p>
            <a:pPr marL="285750" indent="-285750" algn="l">
              <a:buFont typeface="Arial" panose="020B0604020202020204" pitchFamily="34" charset="0"/>
              <a:buChar char="•"/>
            </a:pPr>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Erste-Hilfe-Plakate</a:t>
            </a:r>
          </a:p>
          <a:p>
            <a:pPr marL="285750" indent="-285750" algn="l">
              <a:buFont typeface="Arial" panose="020B0604020202020204" pitchFamily="34" charset="0"/>
              <a:buChar char="•"/>
            </a:pPr>
            <a:r>
              <a:rPr lang="de-DE" altLang="de-DE" sz="1600" dirty="0">
                <a:solidFill>
                  <a:schemeClr val="tx1"/>
                </a:solidFill>
                <a:sym typeface="Wingdings" pitchFamily="2" charset="2"/>
              </a:rPr>
              <a:t>hängen am Standort aus </a:t>
            </a: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p>
          <a:p>
            <a:pPr marL="285750" indent="-285750" algn="l">
              <a:buFont typeface="Arial" panose="020B0604020202020204" pitchFamily="34" charset="0"/>
              <a:buChar char="•"/>
            </a:pPr>
            <a:r>
              <a:rPr lang="de-DE" altLang="de-DE" sz="1600" dirty="0">
                <a:solidFill>
                  <a:schemeClr val="tx1"/>
                </a:solidFill>
                <a:sym typeface="Wingdings" pitchFamily="2" charset="2"/>
              </a:rPr>
              <a:t>Wandschrank in der Eingangshalle</a:t>
            </a:r>
          </a:p>
          <a:p>
            <a:pPr marL="285750" indent="-285750" algn="l">
              <a:buFont typeface="Arial" panose="020B0604020202020204" pitchFamily="34" charset="0"/>
              <a:buChar char="•"/>
            </a:pPr>
            <a:r>
              <a:rPr lang="de-DE" altLang="de-DE" sz="1600" dirty="0">
                <a:solidFill>
                  <a:schemeClr val="tx1"/>
                </a:solidFill>
                <a:sym typeface="Wingdings" pitchFamily="2" charset="2"/>
              </a:rPr>
              <a:t>Der AED gibt verbal präzise Hinweise zur Bedienung</a:t>
            </a:r>
          </a:p>
        </p:txBody>
      </p:sp>
      <p:pic>
        <p:nvPicPr>
          <p:cNvPr id="102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4048701"/>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6987" y="1665420"/>
            <a:ext cx="3455987"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821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616648"/>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(1.1.3)</a:t>
            </a:r>
          </a:p>
          <a:p>
            <a:pPr marL="285750" indent="-285750" algn="l">
              <a:buFont typeface="Arial" panose="020B0604020202020204" pitchFamily="34" charset="0"/>
              <a:buChar char="•"/>
              <a:defRPr/>
            </a:pPr>
            <a:r>
              <a:rPr lang="de-DE" sz="1600" dirty="0">
                <a:solidFill>
                  <a:srgbClr val="000000"/>
                </a:solidFill>
                <a:latin typeface="Arial" pitchFamily="34" charset="0"/>
                <a:sym typeface="Wingdings" panose="05000000000000000000" pitchFamily="2" charset="2"/>
              </a:rPr>
              <a:t>Jeder Beschäftigte hat für diesen Erste-Hilfe-Raum einen </a:t>
            </a:r>
            <a:br>
              <a:rPr lang="de-DE" sz="1600" dirty="0">
                <a:solidFill>
                  <a:srgbClr val="000000"/>
                </a:solidFill>
                <a:latin typeface="Arial" pitchFamily="34" charset="0"/>
                <a:sym typeface="Wingdings" panose="05000000000000000000" pitchFamily="2" charset="2"/>
              </a:rPr>
            </a:br>
            <a:r>
              <a:rPr lang="de-DE" sz="1600" dirty="0">
                <a:solidFill>
                  <a:srgbClr val="000000"/>
                </a:solidFill>
                <a:latin typeface="Arial" pitchFamily="34" charset="0"/>
                <a:sym typeface="Wingdings" panose="05000000000000000000" pitchFamily="2" charset="2"/>
              </a:rPr>
              <a:t>Schlüssel</a:t>
            </a:r>
            <a:r>
              <a:rPr lang="de-DE" sz="1600" dirty="0">
                <a:solidFill>
                  <a:schemeClr val="tx1"/>
                </a:solidFill>
                <a:latin typeface="Arial" pitchFamily="34" charset="0"/>
                <a:sym typeface="Wingdings" panose="05000000000000000000" pitchFamily="2" charset="2"/>
              </a:rPr>
              <a:t>!</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2, Flur gegenüber Raum 2.3.12 und</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Gebäude 1, Flur gegenüber Raum 1.2.1</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Hilfsmittel für Personentransport im Notfall,</a:t>
            </a:r>
          </a:p>
          <a:p>
            <a:pPr algn="l">
              <a:defRPr/>
            </a:pPr>
            <a:r>
              <a:rPr lang="de-DE" sz="1600" dirty="0">
                <a:solidFill>
                  <a:schemeClr val="tx1"/>
                </a:solidFill>
                <a:latin typeface="Arial" pitchFamily="34" charset="0"/>
                <a:sym typeface="Wingdings" panose="05000000000000000000" pitchFamily="2" charset="2"/>
              </a:rPr>
              <a:t>z. B. wenn 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321" y="4295955"/>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055" y="4295955"/>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Notfalleinrichtungen am Campus Meschede, Lindenstraße</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3680" y="2101808"/>
            <a:ext cx="2172970" cy="38643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20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3139321"/>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(13.3.16)</a:t>
            </a:r>
          </a:p>
          <a:p>
            <a:pPr marL="285750" indent="-285750" algn="l">
              <a:buFont typeface="Arial" panose="020B0604020202020204" pitchFamily="34" charset="0"/>
              <a:buChar char="•"/>
              <a:defRPr/>
            </a:pPr>
            <a:r>
              <a:rPr lang="de-DE" sz="1600" dirty="0">
                <a:solidFill>
                  <a:srgbClr val="000000"/>
                </a:solidFill>
                <a:latin typeface="Arial" pitchFamily="34" charset="0"/>
                <a:sym typeface="Wingdings" panose="05000000000000000000" pitchFamily="2" charset="2"/>
              </a:rPr>
              <a:t>Jeder Beschäftigte hat für diesen Erste-Hilfe-Raum einen </a:t>
            </a:r>
            <a:br>
              <a:rPr lang="de-DE" sz="1600" dirty="0">
                <a:solidFill>
                  <a:srgbClr val="000000"/>
                </a:solidFill>
                <a:latin typeface="Arial" pitchFamily="34" charset="0"/>
                <a:sym typeface="Wingdings" panose="05000000000000000000" pitchFamily="2" charset="2"/>
              </a:rPr>
            </a:br>
            <a:r>
              <a:rPr lang="de-DE" sz="1600" dirty="0">
                <a:solidFill>
                  <a:srgbClr val="000000"/>
                </a:solidFill>
                <a:latin typeface="Arial" pitchFamily="34" charset="0"/>
                <a:sym typeface="Wingdings" panose="05000000000000000000" pitchFamily="2" charset="2"/>
              </a:rPr>
              <a:t>Schlüssel</a:t>
            </a:r>
            <a:r>
              <a:rPr lang="de-DE" sz="1600" dirty="0">
                <a:solidFill>
                  <a:schemeClr val="tx1"/>
                </a:solidFill>
                <a:latin typeface="Arial" pitchFamily="34" charset="0"/>
                <a:sym typeface="Wingdings" panose="05000000000000000000" pitchFamily="2" charset="2"/>
              </a:rPr>
              <a:t>!</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Notfalleinrichtungen am Campus Meschede, Jahnstraße</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7458" y="1727517"/>
            <a:ext cx="2409825" cy="4281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Grafik 1"/>
          <p:cNvPicPr>
            <a:picLocks noChangeAspect="1"/>
          </p:cNvPicPr>
          <p:nvPr/>
        </p:nvPicPr>
        <p:blipFill>
          <a:blip r:embed="rId5">
            <a:extLst>
              <a:ext uri="{28A0092B-C50C-407E-A947-70E740481C1C}">
                <a14:useLocalDpi xmlns:a14="http://schemas.microsoft.com/office/drawing/2010/main" val="0"/>
              </a:ext>
            </a:extLst>
          </a:blip>
          <a:srcRect b="7500"/>
          <a:stretch>
            <a:fillRect/>
          </a:stretch>
        </p:blipFill>
        <p:spPr bwMode="auto">
          <a:xfrm>
            <a:off x="3611880" y="2589528"/>
            <a:ext cx="2079625" cy="341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0332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03700" y="1258660"/>
            <a:ext cx="8197850" cy="4319588"/>
          </a:xfrm>
        </p:spPr>
        <p:txBody>
          <a:bodyPr/>
          <a:lstStyle/>
          <a:p>
            <a:pPr marL="0" indent="0">
              <a:buNone/>
              <a:defRPr/>
            </a:pPr>
            <a:r>
              <a:rPr lang="de-DE" altLang="de-DE" sz="1800" b="1" dirty="0"/>
              <a:t>Soweit Ort, Zeit, Ablauf einer Veranstaltung von der Hochschule vorgegeben sind oder Sie ein Pflichtpraktikum absolvieren müssen! </a:t>
            </a:r>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Mutterschutz gilt auf für Studentinnen:</a:t>
            </a:r>
          </a:p>
        </p:txBody>
      </p:sp>
      <p:pic>
        <p:nvPicPr>
          <p:cNvPr id="2" name="Grafik 1"/>
          <p:cNvPicPr>
            <a:picLocks noChangeAspect="1"/>
          </p:cNvPicPr>
          <p:nvPr/>
        </p:nvPicPr>
        <p:blipFill>
          <a:blip r:embed="rId3"/>
          <a:stretch>
            <a:fillRect/>
          </a:stretch>
        </p:blipFill>
        <p:spPr>
          <a:xfrm>
            <a:off x="1932939" y="2037669"/>
            <a:ext cx="6038521" cy="3996000"/>
          </a:xfrm>
          <a:prstGeom prst="rect">
            <a:avLst/>
          </a:prstGeom>
        </p:spPr>
      </p:pic>
      <p:sp>
        <p:nvSpPr>
          <p:cNvPr id="3" name="Textfeld 2"/>
          <p:cNvSpPr txBox="1"/>
          <p:nvPr/>
        </p:nvSpPr>
        <p:spPr>
          <a:xfrm>
            <a:off x="177120" y="3897425"/>
            <a:ext cx="2231572" cy="954107"/>
          </a:xfrm>
          <a:prstGeom prst="rect">
            <a:avLst/>
          </a:prstGeom>
          <a:noFill/>
          <a:ln>
            <a:solidFill>
              <a:schemeClr val="tx1"/>
            </a:solidFill>
            <a:prstDash val="sysDot"/>
          </a:ln>
        </p:spPr>
        <p:txBody>
          <a:bodyPr wrap="square" rtlCol="0">
            <a:spAutoFit/>
          </a:bodyPr>
          <a:lstStyle/>
          <a:p>
            <a:pPr algn="l"/>
            <a:r>
              <a:rPr lang="de-DE" sz="1400" b="1" dirty="0">
                <a:solidFill>
                  <a:schemeClr val="tx1"/>
                </a:solidFill>
              </a:rPr>
              <a:t>Melden Sie sich im Falle einer Schwangerschaft bitte bei den Ansprechpartner*innen</a:t>
            </a:r>
          </a:p>
        </p:txBody>
      </p:sp>
      <p:cxnSp>
        <p:nvCxnSpPr>
          <p:cNvPr id="7" name="Gerade Verbindung mit Pfeil 6"/>
          <p:cNvCxnSpPr/>
          <p:nvPr/>
        </p:nvCxnSpPr>
        <p:spPr bwMode="auto">
          <a:xfrm flipV="1">
            <a:off x="1186543" y="2830287"/>
            <a:ext cx="1222149" cy="106713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2080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marL="0" indent="0">
              <a:buNone/>
            </a:pPr>
            <a:r>
              <a:rPr lang="de-DE" altLang="de-DE" b="1" dirty="0">
                <a:solidFill>
                  <a:srgbClr val="C00000"/>
                </a:solidFill>
              </a:rPr>
              <a:t>Die Brandschutzordnung</a:t>
            </a:r>
            <a:r>
              <a:rPr lang="de-DE" altLang="de-DE" sz="1400" dirty="0"/>
              <a:t> </a:t>
            </a:r>
            <a:r>
              <a:rPr lang="de-DE" altLang="de-DE" dirty="0"/>
              <a:t>der FH SWF</a:t>
            </a:r>
          </a:p>
          <a:p>
            <a:pPr marL="0" indent="0">
              <a:buNone/>
            </a:pPr>
            <a:r>
              <a:rPr lang="de-DE" altLang="de-DE" dirty="0"/>
              <a:t>…dient dazu, Sie bzgl. möglicher Brandgefahren zu sensibilisieren und Ihnen im Brandfall das richtige Verhalten aufzuzeigen. </a:t>
            </a:r>
          </a:p>
          <a:p>
            <a:pPr marL="0" indent="0">
              <a:buNone/>
            </a:pPr>
            <a:endParaRPr lang="de-DE" altLang="de-DE" dirty="0"/>
          </a:p>
          <a:p>
            <a:pPr marL="0" indent="0">
              <a:buNone/>
            </a:pPr>
            <a:r>
              <a:rPr lang="de-DE" altLang="de-DE" b="1" dirty="0">
                <a:solidFill>
                  <a:srgbClr val="C00000"/>
                </a:solidFill>
              </a:rPr>
              <a:t>Teil A</a:t>
            </a:r>
            <a:r>
              <a:rPr lang="de-DE" altLang="de-DE" b="1" dirty="0"/>
              <a:t> </a:t>
            </a:r>
            <a:r>
              <a:rPr lang="de-DE" altLang="de-DE" dirty="0"/>
              <a:t>hängt an jedem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1420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2997663" y="643618"/>
            <a:ext cx="4110068" cy="5940000"/>
          </a:xfrm>
          <a:prstGeom prst="rect">
            <a:avLst/>
          </a:prstGeom>
        </p:spPr>
      </p:pic>
      <p:sp>
        <p:nvSpPr>
          <p:cNvPr id="4" name="Textfeld 3"/>
          <p:cNvSpPr txBox="1"/>
          <p:nvPr/>
        </p:nvSpPr>
        <p:spPr>
          <a:xfrm flipH="1">
            <a:off x="209005" y="1534886"/>
            <a:ext cx="2512424" cy="3416320"/>
          </a:xfrm>
          <a:prstGeom prst="rect">
            <a:avLst/>
          </a:prstGeom>
          <a:noFill/>
        </p:spPr>
        <p:txBody>
          <a:bodyPr wrap="square" rtlCol="0">
            <a:spAutoFit/>
          </a:bodyPr>
          <a:lstStyle/>
          <a:p>
            <a:pPr algn="l"/>
            <a:r>
              <a:rPr lang="de-DE" sz="2400" dirty="0">
                <a:solidFill>
                  <a:schemeClr val="tx1"/>
                </a:solidFill>
              </a:rPr>
              <a:t>Hinweis:</a:t>
            </a:r>
          </a:p>
          <a:p>
            <a:pPr algn="l"/>
            <a:r>
              <a:rPr lang="de-DE" sz="2400" dirty="0">
                <a:solidFill>
                  <a:schemeClr val="tx1"/>
                </a:solidFill>
              </a:rPr>
              <a:t>Die </a:t>
            </a:r>
            <a:r>
              <a:rPr lang="de-DE" sz="2400" u="sng" dirty="0">
                <a:solidFill>
                  <a:schemeClr val="tx1"/>
                </a:solidFill>
              </a:rPr>
              <a:t>BSO Teil B </a:t>
            </a:r>
            <a:r>
              <a:rPr lang="de-DE" sz="2400" dirty="0">
                <a:solidFill>
                  <a:schemeClr val="tx1"/>
                </a:solidFill>
              </a:rPr>
              <a:t>finden Sie auf der Internetseite der Stabsstelle AGU. Bitte lesen Sie sich diese in ihrer Gesamtheit in Ruhe durch!</a:t>
            </a:r>
          </a:p>
        </p:txBody>
      </p:sp>
    </p:spTree>
    <p:extLst>
      <p:ext uri="{BB962C8B-B14F-4D97-AF65-F5344CB8AC3E}">
        <p14:creationId xmlns:p14="http://schemas.microsoft.com/office/powerpoint/2010/main" val="39983276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Flammen</a:t>
            </a:r>
            <a:r>
              <a:rPr lang="de-DE" altLang="de-DE" dirty="0"/>
              <a:t>! (Hinweis: Es darf nur in gekennzeichneten Bereichen geraucht werden, das Rauchen von Cannabis ist an der Hochschule nicht erlaubt)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br>
              <a:rPr lang="de-DE" altLang="de-DE" dirty="0"/>
            </a:br>
            <a:r>
              <a:rPr lang="de-DE" altLang="de-DE" dirty="0"/>
              <a:t>werden, wenn sie sich mit Rauch füllen! (Erstickungstod)</a:t>
            </a:r>
          </a:p>
          <a:p>
            <a:pPr marL="0" indent="0">
              <a:buNone/>
              <a:defRPr/>
            </a:pPr>
            <a:endParaRPr lang="de-DE" altLang="de-DE" sz="1000" dirty="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6"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413" y="1956756"/>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4376" y="2716240"/>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2616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13418" y="1107496"/>
            <a:ext cx="8144782" cy="4417246"/>
          </a:xfrm>
        </p:spPr>
        <p:txBody>
          <a:bodyPr/>
          <a:lstStyle/>
          <a:p>
            <a:pPr marL="0" indent="0">
              <a:buNone/>
              <a:defRPr/>
            </a:pPr>
            <a:endParaRPr lang="de-DE" altLang="de-DE" sz="1000" dirty="0"/>
          </a:p>
          <a:p>
            <a:pPr>
              <a:buFont typeface="Arial" panose="020B0604020202020204" pitchFamily="34" charset="0"/>
              <a:buChar char="•"/>
              <a:defRPr/>
            </a:pPr>
            <a:r>
              <a:rPr lang="de-DE" altLang="de-DE" b="1" dirty="0">
                <a:solidFill>
                  <a:srgbClr val="C00000"/>
                </a:solidFill>
              </a:rPr>
              <a:t>Feuerlöscher</a:t>
            </a:r>
            <a:r>
              <a:rPr lang="de-DE" altLang="de-DE" dirty="0"/>
              <a:t> befinden sich auf jeder Etage. Informieren Sie sich für den Notfall über die Standorte der Feuerlöscher am Campus.</a:t>
            </a:r>
          </a:p>
          <a:p>
            <a:pPr lvl="1">
              <a:buFont typeface="Arial" panose="020B0604020202020204" pitchFamily="34" charset="0"/>
              <a:buChar char="•"/>
              <a:defRPr/>
            </a:pPr>
            <a:r>
              <a:rPr lang="de-DE" altLang="de-DE" dirty="0"/>
              <a:t>Die Handhabung ist auf den Feuerlöschern beschrieben.		              </a:t>
            </a:r>
          </a:p>
          <a:p>
            <a:pPr lvl="1">
              <a:buFont typeface="Arial" panose="020B0604020202020204" pitchFamily="34" charset="0"/>
              <a:buChar char="•"/>
              <a:defRPr/>
            </a:pPr>
            <a:r>
              <a:rPr lang="de-DE" altLang="de-DE" dirty="0"/>
              <a:t>Verwendete Feuerlöscher nicht zurück in die Halterung </a:t>
            </a:r>
            <a:br>
              <a:rPr lang="de-DE" altLang="de-DE" dirty="0"/>
            </a:br>
            <a:r>
              <a:rPr lang="de-DE" altLang="de-DE" dirty="0"/>
              <a:t>hängen, sondern der Hochschule                                                               (Gebäudemanagement: Dezernat 7) melden. </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34" y="2747383"/>
            <a:ext cx="15628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468373" y="3091466"/>
            <a:ext cx="5019644" cy="3060000"/>
          </a:xfrm>
          <a:prstGeom prst="rect">
            <a:avLst/>
          </a:prstGeom>
          <a:ln>
            <a:solidFill>
              <a:schemeClr val="bg1">
                <a:lumMod val="65000"/>
              </a:schemeClr>
            </a:solidFill>
          </a:ln>
        </p:spPr>
      </p:pic>
    </p:spTree>
    <p:extLst>
      <p:ext uri="{BB962C8B-B14F-4D97-AF65-F5344CB8AC3E}">
        <p14:creationId xmlns:p14="http://schemas.microsoft.com/office/powerpoint/2010/main" val="3299256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nicht</a:t>
            </a:r>
            <a:br>
              <a:rPr lang="de-DE" altLang="de-DE" dirty="0"/>
            </a:br>
            <a:r>
              <a:rPr lang="de-DE" altLang="de-DE" dirty="0"/>
              <a:t>verstellt werden und müssen jederzeit zugänglich / erreichbar sein.</a:t>
            </a:r>
            <a:endParaRPr lang="de-DE" altLang="de-DE" sz="3200" dirty="0"/>
          </a:p>
          <a:p>
            <a:pPr>
              <a:buFont typeface="Arial" panose="020B0604020202020204" pitchFamily="34" charset="0"/>
              <a:buChar char="•"/>
              <a:defRPr/>
            </a:pPr>
            <a:r>
              <a:rPr lang="de-DE" altLang="de-DE" dirty="0"/>
              <a:t>Fluchtwege, Notausgänge und Zufahrten für die Feuerwehr müssen </a:t>
            </a:r>
            <a:r>
              <a:rPr lang="de-DE" altLang="de-DE" b="1" dirty="0"/>
              <a:t>immer</a:t>
            </a:r>
            <a:r>
              <a:rPr lang="de-DE" altLang="de-DE" dirty="0"/>
              <a:t> freigehalten werden.</a:t>
            </a:r>
          </a:p>
          <a:p>
            <a:pPr marL="0" indent="0">
              <a:buNone/>
              <a:defRPr/>
            </a:pPr>
            <a:endParaRPr lang="de-DE" altLang="de-DE" sz="1050" dirty="0"/>
          </a:p>
          <a:p>
            <a:pPr>
              <a:buFont typeface="Arial" panose="020B0604020202020204" pitchFamily="34" charset="0"/>
              <a:buChar char="•"/>
              <a:defRPr/>
            </a:pPr>
            <a:r>
              <a:rPr lang="de-DE" altLang="de-DE" dirty="0"/>
              <a:t>Brandschutztüren nicht blockieren, verkeilen, festbinden </a:t>
            </a:r>
            <a:br>
              <a:rPr lang="de-DE" altLang="de-DE" dirty="0"/>
            </a:br>
            <a:r>
              <a:rPr lang="de-DE" altLang="de-DE" dirty="0"/>
              <a:t>oder mit Gegenständen aufhalten.</a:t>
            </a:r>
          </a:p>
          <a:p>
            <a:pPr>
              <a:buFont typeface="Arial" panose="020B0604020202020204" pitchFamily="34" charset="0"/>
              <a:buChar char="•"/>
              <a:defRPr/>
            </a:pPr>
            <a:endParaRPr lang="de-DE" altLang="de-DE" dirty="0"/>
          </a:p>
          <a:p>
            <a:pPr>
              <a:buFont typeface="Arial" panose="020B0604020202020204" pitchFamily="34" charset="0"/>
              <a:buChar char="•"/>
              <a:defRPr/>
            </a:pPr>
            <a:r>
              <a:rPr lang="de-DE" altLang="de-DE" dirty="0"/>
              <a:t>Es dürfen keine Brandlasten (z. B. Plakate) in Fluren / Treppenräumen angebracht werden. Nutzen Sie hierzu die Brandschutzschaukästen / Vitrinen der Hochschule.</a:t>
            </a:r>
          </a:p>
          <a:p>
            <a:pPr>
              <a:buFont typeface="Arial" panose="020B0604020202020204" pitchFamily="34" charset="0"/>
              <a:buChar char="•"/>
              <a:defRPr/>
            </a:pPr>
            <a:endParaRPr lang="de-DE" altLang="de-DE" sz="1050" dirty="0"/>
          </a:p>
          <a:p>
            <a:pPr>
              <a:buFont typeface="Arial" panose="020B0604020202020204" pitchFamily="34" charset="0"/>
              <a:buChar char="•"/>
              <a:defRPr/>
            </a:pPr>
            <a:r>
              <a:rPr lang="de-DE" altLang="de-DE" dirty="0"/>
              <a:t>Flucht- und Rettungswege dürfen z. B. nicht durch Lagerung oder Aufstellen von Möbeln / Gegenständen eingeengt werden.</a:t>
            </a:r>
          </a:p>
          <a:p>
            <a:pPr>
              <a:buFont typeface="Arial" panose="020B0604020202020204" pitchFamily="34" charset="0"/>
              <a:buChar char="•"/>
              <a:defRPr/>
            </a:pPr>
            <a:r>
              <a:rPr lang="de-DE" altLang="de-DE" dirty="0"/>
              <a:t>Das Abstellen von Fahrzeugen (z. B. Fahrräder, E-Bikes / E-</a:t>
            </a:r>
            <a:r>
              <a:rPr lang="de-DE" altLang="de-DE" dirty="0" err="1"/>
              <a:t>Scooter</a:t>
            </a:r>
            <a:r>
              <a:rPr lang="de-DE" altLang="de-DE" dirty="0"/>
              <a:t> etc.) ist im Hochschulgebäude untersagt! Innenbereiche sind keine Parkplätze für Fahrzeuge!</a:t>
            </a:r>
          </a:p>
          <a:p>
            <a:pPr marL="0" indent="0">
              <a:buNone/>
              <a:defRPr/>
            </a:pPr>
            <a:endParaRPr lang="de-DE" altLang="de-DE" sz="1050" dirty="0"/>
          </a:p>
          <a:p>
            <a:pPr>
              <a:buFont typeface="Arial" panose="020B0604020202020204" pitchFamily="34" charset="0"/>
              <a:buChar char="•"/>
              <a:defRPr/>
            </a:pPr>
            <a:r>
              <a:rPr lang="de-DE" altLang="de-DE" dirty="0"/>
              <a:t>Defekte 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458518" y="2522860"/>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748" y="81979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642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8774" y="92082"/>
            <a:ext cx="807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a:solidFill>
                  <a:schemeClr val="bg1"/>
                </a:solidFill>
              </a:rPr>
              <a:t>Bitte machen Sie sich mit der Sicherheit am </a:t>
            </a:r>
          </a:p>
          <a:p>
            <a:pPr algn="l"/>
            <a:r>
              <a:rPr lang="de-DE" altLang="de-DE" sz="2000" b="1" dirty="0">
                <a:solidFill>
                  <a:schemeClr val="bg1"/>
                </a:solidFill>
              </a:rPr>
              <a:t>Studienort vertraut und schauen Sie sich die Flucht- und Rettungspläne vor Ort an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6" y="1252163"/>
            <a:ext cx="6704057" cy="4320000"/>
          </a:xfrm>
          <a:prstGeom prst="rect">
            <a:avLst/>
          </a:prstGeom>
        </p:spPr>
      </p:pic>
      <p:sp>
        <p:nvSpPr>
          <p:cNvPr id="8" name="Textfeld 7"/>
          <p:cNvSpPr txBox="1"/>
          <p:nvPr/>
        </p:nvSpPr>
        <p:spPr>
          <a:xfrm flipH="1">
            <a:off x="423119" y="5578991"/>
            <a:ext cx="7915337" cy="646331"/>
          </a:xfrm>
          <a:prstGeom prst="rect">
            <a:avLst/>
          </a:prstGeom>
          <a:noFill/>
        </p:spPr>
        <p:txBody>
          <a:bodyPr wrap="square" rtlCol="0">
            <a:spAutoFit/>
          </a:bodyPr>
          <a:lstStyle/>
          <a:p>
            <a:pPr algn="l"/>
            <a:r>
              <a:rPr lang="de-DE" sz="1800" dirty="0">
                <a:solidFill>
                  <a:srgbClr val="00B050"/>
                </a:solidFill>
              </a:rPr>
              <a:t>Folgen Sie am Besten den grünen Fluchtwegen direkt zum Notausgang und gehen Sie zum Sammelplatz!</a:t>
            </a:r>
          </a:p>
        </p:txBody>
      </p:sp>
    </p:spTree>
    <p:extLst>
      <p:ext uri="{BB962C8B-B14F-4D97-AF65-F5344CB8AC3E}">
        <p14:creationId xmlns:p14="http://schemas.microsoft.com/office/powerpoint/2010/main" val="17223705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a:t>Sinn und Zweck der Sicherheitsunterweisung</a:t>
            </a:r>
            <a:endParaRPr lang="de-DE" altLang="de-DE" sz="800" b="1" dirty="0"/>
          </a:p>
          <a:p>
            <a:pPr>
              <a:lnSpc>
                <a:spcPct val="150000"/>
              </a:lnSpc>
              <a:buFont typeface="Arial" panose="020B0604020202020204" pitchFamily="34" charset="0"/>
              <a:buChar char="•"/>
            </a:pPr>
            <a:r>
              <a:rPr lang="de-DE" altLang="de-DE" sz="1800" b="1" dirty="0"/>
              <a:t>Unfallversicherungsschutz / Unfallanzeige</a:t>
            </a:r>
            <a:endParaRPr lang="de-DE" altLang="de-DE" sz="800" b="1" dirty="0"/>
          </a:p>
          <a:p>
            <a:pPr>
              <a:lnSpc>
                <a:spcPct val="150000"/>
              </a:lnSpc>
              <a:buFont typeface="Arial" panose="020B0604020202020204" pitchFamily="34" charset="0"/>
              <a:buChar char="•"/>
            </a:pPr>
            <a:r>
              <a:rPr lang="de-DE" altLang="de-DE" sz="1800" b="1" dirty="0"/>
              <a:t>Erste Hilfe / Verhalten in Notfällen</a:t>
            </a:r>
            <a:endParaRPr lang="de-DE" altLang="de-DE" sz="800" b="1" dirty="0"/>
          </a:p>
          <a:p>
            <a:pPr>
              <a:lnSpc>
                <a:spcPct val="150000"/>
              </a:lnSpc>
              <a:buFont typeface="Arial" panose="020B0604020202020204" pitchFamily="34" charset="0"/>
              <a:buChar char="•"/>
            </a:pPr>
            <a:r>
              <a:rPr lang="de-DE" altLang="de-DE" sz="1800" b="1" dirty="0"/>
              <a:t>Notfalleinrichtungen am Campus </a:t>
            </a:r>
          </a:p>
          <a:p>
            <a:pPr>
              <a:lnSpc>
                <a:spcPct val="150000"/>
              </a:lnSpc>
              <a:buFont typeface="Arial" panose="020B0604020202020204" pitchFamily="34" charset="0"/>
              <a:buChar char="•"/>
            </a:pPr>
            <a:r>
              <a:rPr lang="de-DE" altLang="de-DE" sz="1800" b="1" dirty="0"/>
              <a:t>Wichtige Brandschutzgrundlagen</a:t>
            </a:r>
          </a:p>
          <a:p>
            <a:pPr>
              <a:lnSpc>
                <a:spcPct val="150000"/>
              </a:lnSpc>
              <a:buFont typeface="Arial" panose="020B0604020202020204" pitchFamily="34" charset="0"/>
              <a:buChar char="•"/>
            </a:pPr>
            <a:r>
              <a:rPr lang="de-DE" altLang="de-DE" sz="1800" b="1" dirty="0"/>
              <a:t>Sicheres Verhalten im Brand- / Gefahrenfall und bei Gebäuderäumungsalarmen</a:t>
            </a:r>
            <a:endParaRPr lang="de-DE" altLang="de-DE" sz="800" b="1" dirty="0"/>
          </a:p>
          <a:p>
            <a:pPr>
              <a:lnSpc>
                <a:spcPct val="150000"/>
              </a:lnSpc>
              <a:buFont typeface="Arial" panose="020B0604020202020204" pitchFamily="34" charset="0"/>
              <a:buChar char="•"/>
            </a:pPr>
            <a:r>
              <a:rPr lang="de-DE" altLang="de-DE" sz="1800" b="1" dirty="0"/>
              <a:t>Sicherheitskennzeichnungen an der FH SWF</a:t>
            </a:r>
            <a:endParaRPr lang="de-DE" altLang="de-DE" sz="800" b="1" dirty="0"/>
          </a:p>
          <a:p>
            <a:pPr>
              <a:lnSpc>
                <a:spcPct val="150000"/>
              </a:lnSpc>
              <a:buFont typeface="Arial" panose="020B0604020202020204" pitchFamily="34" charset="0"/>
              <a:buChar char="•"/>
            </a:pPr>
            <a:r>
              <a:rPr lang="de-DE" altLang="de-DE" sz="1800" b="1" dirty="0"/>
              <a:t>Pflichten der Studierenden</a:t>
            </a:r>
          </a:p>
          <a:p>
            <a:pPr>
              <a:lnSpc>
                <a:spcPct val="150000"/>
              </a:lnSpc>
              <a:buFont typeface="Arial" panose="020B0604020202020204" pitchFamily="34" charset="0"/>
              <a:buChar char="•"/>
            </a:pPr>
            <a:r>
              <a:rPr lang="de-DE" altLang="de-DE" sz="1800" b="1" dirty="0"/>
              <a:t>Weitergehende Hinweise zum Arbeits-, Gesundheits-, Umweltschutz</a:t>
            </a:r>
          </a:p>
          <a:p>
            <a:pPr marL="0" indent="0">
              <a:buNone/>
            </a:pPr>
            <a:endParaRPr lang="de-DE" altLang="de-DE" sz="1800" b="1" dirty="0"/>
          </a:p>
          <a:p>
            <a:pPr>
              <a:buFont typeface="Wingdings" pitchFamily="2" charset="2"/>
              <a:buChar char="Ø"/>
            </a:pPr>
            <a:endParaRPr lang="de-DE" altLang="de-DE" sz="1800" b="1" dirty="0"/>
          </a:p>
          <a:p>
            <a:pPr>
              <a:buFont typeface="Wingdings" pitchFamily="2" charset="2"/>
              <a:buNone/>
            </a:pPr>
            <a:endParaRPr lang="de-DE" altLang="de-DE" sz="1800" b="1" dirty="0"/>
          </a:p>
          <a:p>
            <a:pPr>
              <a:buFont typeface="Wingdings" pitchFamily="2" charset="2"/>
              <a:buNone/>
            </a:pPr>
            <a:endParaRPr lang="de-DE" altLang="de-DE" sz="1800" b="1" dirty="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397484737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750752"/>
          </a:xfrm>
        </p:spPr>
        <p:txBody>
          <a:bodyPr/>
          <a:lstStyle/>
          <a:p>
            <a:pPr>
              <a:buFont typeface="Arial" panose="020B0604020202020204" pitchFamily="34" charset="0"/>
              <a:buChar char="•"/>
              <a:defRPr/>
            </a:pPr>
            <a:r>
              <a:rPr lang="de-DE" altLang="de-DE" dirty="0"/>
              <a:t>Machen Sie sich mit den </a:t>
            </a:r>
            <a:r>
              <a:rPr lang="de-DE" altLang="de-DE" b="1" dirty="0"/>
              <a:t>Flucht- und Rettungswegen / Notausgängen</a:t>
            </a:r>
            <a:r>
              <a:rPr lang="de-DE" altLang="de-DE" dirty="0"/>
              <a:t> am Campus vertraut.</a:t>
            </a:r>
          </a:p>
          <a:p>
            <a:pPr lvl="1">
              <a:buFont typeface="Arial" panose="020B0604020202020204" pitchFamily="34" charset="0"/>
              <a:buChar char="•"/>
              <a:defRPr/>
            </a:pPr>
            <a:r>
              <a:rPr lang="de-DE" altLang="de-DE" dirty="0"/>
              <a:t>Aushang u. a. auf den Etagenfluren</a:t>
            </a:r>
          </a:p>
          <a:p>
            <a:pPr lvl="1">
              <a:buFont typeface="Arial" panose="020B0604020202020204" pitchFamily="34" charset="0"/>
              <a:buChar char="•"/>
              <a:defRPr/>
            </a:pPr>
            <a:r>
              <a:rPr lang="de-DE" altLang="de-DE" dirty="0"/>
              <a:t>Merken Sie sich die schnellstmöglichen Wege aus dem Gebäude</a:t>
            </a:r>
          </a:p>
          <a:p>
            <a:pPr marL="855663" lvl="2" indent="0">
              <a:buNone/>
              <a:defRPr/>
            </a:pPr>
            <a:r>
              <a:rPr lang="de-DE" altLang="de-DE" dirty="0"/>
              <a:t>              </a:t>
            </a:r>
            <a:r>
              <a:rPr lang="de-DE" altLang="de-DE" b="1" dirty="0"/>
              <a:t>Lindenstraße</a:t>
            </a:r>
            <a:r>
              <a:rPr lang="de-DE" altLang="de-DE" dirty="0"/>
              <a:t>			        </a:t>
            </a:r>
            <a:r>
              <a:rPr lang="de-DE" altLang="de-DE" b="1" dirty="0"/>
              <a:t>Jahnstraße</a:t>
            </a:r>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marL="379413" lvl="1" indent="0">
              <a:buNone/>
              <a:defRPr/>
            </a:pPr>
            <a:endParaRPr lang="de-DE" altLang="de-DE" dirty="0"/>
          </a:p>
          <a:p>
            <a:pPr marL="379413" lvl="1" indent="0">
              <a:buNone/>
              <a:defRPr/>
            </a:pPr>
            <a:endParaRPr lang="de-DE" altLang="de-DE" dirty="0"/>
          </a:p>
          <a:p>
            <a:pPr marL="379413" lvl="1" indent="0">
              <a:buNone/>
              <a:defRPr/>
            </a:pPr>
            <a:endParaRPr lang="de-DE" altLang="de-DE" sz="600" dirty="0"/>
          </a:p>
          <a:p>
            <a:pPr>
              <a:buFont typeface="Arial" panose="020B0604020202020204" pitchFamily="34" charset="0"/>
              <a:buChar char="•"/>
              <a:defRPr/>
            </a:pPr>
            <a:r>
              <a:rPr lang="de-DE" altLang="de-DE" dirty="0"/>
              <a:t>Für den Notfall gibt es 2 </a:t>
            </a:r>
            <a:r>
              <a:rPr lang="de-DE" altLang="de-DE" b="1" dirty="0"/>
              <a:t>Sammelplätze</a:t>
            </a:r>
            <a:r>
              <a:rPr lang="de-DE" altLang="de-DE" dirty="0"/>
              <a:t> am Campus Lindenstr. und 1 </a:t>
            </a:r>
            <a:r>
              <a:rPr lang="de-DE" altLang="de-DE" b="1" dirty="0"/>
              <a:t>Sammelplatz</a:t>
            </a:r>
            <a:r>
              <a:rPr lang="de-DE" altLang="de-DE" dirty="0"/>
              <a:t> an der Jahnstr.</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70246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69928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Meschede</a:t>
            </a: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l="13544" r="11372"/>
          <a:stretch>
            <a:fillRect/>
          </a:stretch>
        </p:blipFill>
        <p:spPr bwMode="auto">
          <a:xfrm>
            <a:off x="754063" y="2746375"/>
            <a:ext cx="3790950"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1"/>
          <p:cNvPicPr>
            <a:picLocks noChangeAspect="1"/>
          </p:cNvPicPr>
          <p:nvPr/>
        </p:nvPicPr>
        <p:blipFill>
          <a:blip r:embed="rId7">
            <a:extLst>
              <a:ext uri="{28A0092B-C50C-407E-A947-70E740481C1C}">
                <a14:useLocalDpi xmlns:a14="http://schemas.microsoft.com/office/drawing/2010/main" val="0"/>
              </a:ext>
            </a:extLst>
          </a:blip>
          <a:srcRect l="16206" r="19522"/>
          <a:stretch>
            <a:fillRect/>
          </a:stretch>
        </p:blipFill>
        <p:spPr bwMode="auto">
          <a:xfrm>
            <a:off x="5146675" y="2746375"/>
            <a:ext cx="3243263"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162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Sammelplätze - Campus Meschede, Lindenstraße</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pieren 7"/>
          <p:cNvGrpSpPr>
            <a:grpSpLocks/>
          </p:cNvGrpSpPr>
          <p:nvPr/>
        </p:nvGrpSpPr>
        <p:grpSpPr bwMode="auto">
          <a:xfrm>
            <a:off x="306388" y="1534795"/>
            <a:ext cx="7877175" cy="4629150"/>
            <a:chOff x="-972614" y="3250195"/>
            <a:chExt cx="8819795" cy="5182209"/>
          </a:xfrm>
        </p:grpSpPr>
        <p:pic>
          <p:nvPicPr>
            <p:cNvPr id="1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614" y="3250195"/>
              <a:ext cx="8819795" cy="518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972614" y="3634062"/>
              <a:ext cx="1029153" cy="54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grpSp>
      <p:pic>
        <p:nvPicPr>
          <p:cNvPr id="16"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2368233"/>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5220970"/>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400" y="3636645"/>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M:\Fotos\Meschede\2016-09-26-Meschede_ Erstunterweisung\DSCN06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563" y="4351020"/>
            <a:ext cx="1133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Gerade Verbindung mit Pfeil 19"/>
          <p:cNvCxnSpPr/>
          <p:nvPr/>
        </p:nvCxnSpPr>
        <p:spPr>
          <a:xfrm>
            <a:off x="7608888" y="4108133"/>
            <a:ext cx="887412" cy="7080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Grafik 3"/>
          <p:cNvPicPr>
            <a:picLocks noChangeAspect="1"/>
          </p:cNvPicPr>
          <p:nvPr/>
        </p:nvPicPr>
        <p:blipFill>
          <a:blip r:embed="rId7">
            <a:extLst>
              <a:ext uri="{28A0092B-C50C-407E-A947-70E740481C1C}">
                <a14:useLocalDpi xmlns:a14="http://schemas.microsoft.com/office/drawing/2010/main" val="0"/>
              </a:ext>
            </a:extLst>
          </a:blip>
          <a:srcRect l="30577" t="4388" r="7605" b="47446"/>
          <a:stretch>
            <a:fillRect/>
          </a:stretch>
        </p:blipFill>
        <p:spPr bwMode="auto">
          <a:xfrm>
            <a:off x="84138" y="1934845"/>
            <a:ext cx="1165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Gerade Verbindung mit Pfeil 21"/>
          <p:cNvCxnSpPr/>
          <p:nvPr/>
        </p:nvCxnSpPr>
        <p:spPr>
          <a:xfrm flipH="1">
            <a:off x="666750" y="2566670"/>
            <a:ext cx="985838" cy="2714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267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Sammelplätze - Campus Meschede, Jahnstraße</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3"/>
          <p:cNvSpPr>
            <a:spLocks noGrp="1" noChangeArrowheads="1"/>
          </p:cNvSpPr>
          <p:nvPr>
            <p:ph idx="1"/>
          </p:nvPr>
        </p:nvSpPr>
        <p:spPr>
          <a:xfrm>
            <a:off x="325438" y="1223963"/>
            <a:ext cx="8197850" cy="4319587"/>
          </a:xfrm>
        </p:spPr>
        <p:txBody>
          <a:bodyPr/>
          <a:lstStyle/>
          <a:p>
            <a:pPr marL="0" indent="0" algn="ctr">
              <a:buFont typeface="Wingdings" pitchFamily="2" charset="2"/>
              <a:buNone/>
              <a:defRPr/>
            </a:pPr>
            <a:r>
              <a:rPr lang="de-DE" altLang="de-DE" sz="2000" b="1" dirty="0"/>
              <a:t>Parkplatz (nicht ausgeschildert!)</a:t>
            </a:r>
          </a:p>
          <a:p>
            <a:pPr marL="0" indent="0" algn="ctr">
              <a:buFont typeface="Wingdings" pitchFamily="2" charset="2"/>
              <a:buNone/>
              <a:defRPr/>
            </a:pPr>
            <a:endParaRPr lang="de-DE" altLang="de-DE" sz="2000" b="1" dirty="0"/>
          </a:p>
          <a:p>
            <a:pPr marL="0" indent="0" algn="ctr">
              <a:buFont typeface="Wingdings" pitchFamily="2" charset="2"/>
              <a:buNone/>
              <a:defRPr/>
            </a:pPr>
            <a:endParaRPr lang="de-DE" altLang="de-DE" sz="2000" b="1" dirty="0"/>
          </a:p>
          <a:p>
            <a:pPr marL="0" indent="0" algn="ctr">
              <a:buFont typeface="Wingdings" pitchFamily="2" charset="2"/>
              <a:buNone/>
              <a:defRPr/>
            </a:pPr>
            <a:endParaRPr lang="de-DE" altLang="de-DE" sz="2000" b="1" dirty="0"/>
          </a:p>
          <a:p>
            <a:pPr marL="0" indent="0" algn="ctr">
              <a:buFont typeface="Wingdings" pitchFamily="2" charset="2"/>
              <a:buNone/>
              <a:defRPr/>
            </a:pPr>
            <a:endParaRPr lang="de-DE" altLang="de-DE" sz="2000" b="1" dirty="0"/>
          </a:p>
          <a:p>
            <a:pPr marL="0" indent="0" algn="ctr">
              <a:buFont typeface="Wingdings" pitchFamily="2" charset="2"/>
              <a:buNone/>
              <a:defRPr/>
            </a:pPr>
            <a:endParaRPr lang="de-DE" altLang="de-DE" sz="2000" b="1" dirty="0"/>
          </a:p>
        </p:txBody>
      </p:sp>
      <p:pic>
        <p:nvPicPr>
          <p:cNvPr id="2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9550" y="1673225"/>
            <a:ext cx="5886450" cy="481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25" y="34210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8137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Sammelplätze - Campus Meschede, Le-Puy-Str.</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730CCAC0-6DDF-247C-15A8-5080700EEF19}"/>
              </a:ext>
            </a:extLst>
          </p:cNvPr>
          <p:cNvPicPr>
            <a:picLocks noChangeAspect="1"/>
          </p:cNvPicPr>
          <p:nvPr/>
        </p:nvPicPr>
        <p:blipFill>
          <a:blip r:embed="rId4"/>
          <a:stretch>
            <a:fillRect/>
          </a:stretch>
        </p:blipFill>
        <p:spPr>
          <a:xfrm>
            <a:off x="2185863" y="1525866"/>
            <a:ext cx="4772273" cy="4783169"/>
          </a:xfrm>
          <a:prstGeom prst="rect">
            <a:avLst/>
          </a:prstGeom>
          <a:ln w="3175">
            <a:solidFill>
              <a:schemeClr val="tx1"/>
            </a:solidFill>
          </a:ln>
        </p:spPr>
      </p:pic>
    </p:spTree>
    <p:extLst>
      <p:ext uri="{BB962C8B-B14F-4D97-AF65-F5344CB8AC3E}">
        <p14:creationId xmlns:p14="http://schemas.microsoft.com/office/powerpoint/2010/main" val="1404132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Sicheres Verhalten im Brand- /Gefahrenfall</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4"/>
          <a:stretch>
            <a:fillRect/>
          </a:stretch>
        </p:blipFill>
        <p:spPr>
          <a:xfrm>
            <a:off x="553749" y="1372238"/>
            <a:ext cx="7722687" cy="4248000"/>
          </a:xfrm>
          <a:prstGeom prst="rect">
            <a:avLst/>
          </a:prstGeom>
        </p:spPr>
      </p:pic>
    </p:spTree>
    <p:extLst>
      <p:ext uri="{BB962C8B-B14F-4D97-AF65-F5344CB8AC3E}">
        <p14:creationId xmlns:p14="http://schemas.microsoft.com/office/powerpoint/2010/main" val="14790800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melden</a:t>
            </a: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Mobil:    </a:t>
            </a:r>
            <a:r>
              <a:rPr lang="de-DE" altLang="de-DE" sz="1000" b="1" dirty="0">
                <a:solidFill>
                  <a:srgbClr val="C00000"/>
                </a:solidFill>
              </a:rPr>
              <a:t>112</a:t>
            </a:r>
          </a:p>
          <a:p>
            <a:pPr algn="l"/>
            <a:r>
              <a:rPr lang="de-DE" altLang="de-DE" sz="1000" b="1" dirty="0">
                <a:solidFill>
                  <a:schemeClr val="tx1"/>
                </a:solidFill>
              </a:rPr>
              <a:t>Tel.    </a:t>
            </a:r>
            <a:r>
              <a:rPr lang="de-DE" altLang="de-DE" sz="1000" b="1" dirty="0">
                <a:solidFill>
                  <a:srgbClr val="C00000"/>
                </a:solidFill>
              </a:rPr>
              <a:t>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Scheibe vorsichtig einschlagen und Knopf tief drücken:</a:t>
            </a: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r>
              <a:rPr lang="de-DE" altLang="de-DE" sz="1000" b="1" dirty="0">
                <a:solidFill>
                  <a:srgbClr val="C00000"/>
                </a:solidFill>
              </a:rPr>
              <a:t>Akustisches Alarmsignal </a:t>
            </a:r>
            <a:r>
              <a:rPr lang="de-DE" altLang="de-DE" sz="1000" b="1" dirty="0">
                <a:solidFill>
                  <a:schemeClr val="tx1"/>
                </a:solidFill>
              </a:rPr>
              <a:t>ertönt im Gebäude!</a:t>
            </a:r>
          </a:p>
          <a:p>
            <a:pPr algn="l"/>
            <a:endParaRPr lang="de-DE" altLang="de-DE" sz="1000" b="1" dirty="0">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a:solidFill>
                  <a:schemeClr val="tx1"/>
                </a:solidFill>
                <a:sym typeface="Wingdings" pitchFamily="2" charset="2"/>
              </a:rPr>
              <a:t> Löschversuche eines Entstehungsbrandes nur 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(Sammelplätze) der 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Evakuierungshelferinnen/-helfer</a:t>
            </a:r>
          </a:p>
          <a:p>
            <a:pPr algn="l"/>
            <a:endParaRPr lang="de-DE" altLang="de-DE" sz="800" dirty="0">
              <a:solidFill>
                <a:schemeClr val="tx1"/>
              </a:solidFill>
            </a:endParaRPr>
          </a:p>
          <a:p>
            <a:pPr algn="l"/>
            <a:r>
              <a:rPr lang="de-DE" altLang="de-DE" sz="1200" dirty="0">
                <a:solidFill>
                  <a:schemeClr val="tx1"/>
                </a:solidFill>
                <a:sym typeface="Wingdings" pitchFamily="2" charset="2"/>
              </a:rPr>
              <a:t> sind 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Sicheres Verhalten im Brand- /Gefahrenfall</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296814" y="4942794"/>
            <a:ext cx="2655491" cy="1404000"/>
          </a:xfrm>
          <a:prstGeom prst="rect">
            <a:avLst/>
          </a:prstGeom>
        </p:spPr>
      </p:pic>
    </p:spTree>
    <p:extLst>
      <p:ext uri="{BB962C8B-B14F-4D97-AF65-F5344CB8AC3E}">
        <p14:creationId xmlns:p14="http://schemas.microsoft.com/office/powerpoint/2010/main" val="8310986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Verhalten bei akustischem Gebäuderäumungsalarm</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227986" y="1683131"/>
            <a:ext cx="8710667" cy="4104000"/>
          </a:xfrm>
          <a:prstGeom prst="rect">
            <a:avLst/>
          </a:prstGeom>
        </p:spPr>
      </p:pic>
    </p:spTree>
    <p:extLst>
      <p:ext uri="{BB962C8B-B14F-4D97-AF65-F5344CB8AC3E}">
        <p14:creationId xmlns:p14="http://schemas.microsoft.com/office/powerpoint/2010/main" val="21269218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dürfen </a:t>
            </a:r>
            <a:r>
              <a:rPr lang="de-DE" sz="1600" dirty="0">
                <a:solidFill>
                  <a:schemeClr val="tx1"/>
                </a:solidFill>
                <a:sym typeface="Wingdings" panose="05000000000000000000" pitchFamily="2" charset="2"/>
              </a:rPr>
              <a:t> Lebensgefahr!!!</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Evakuierungshelferinnen/-helfer 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Verhalten bei akustischem Gebäuderäumungsalarm</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2280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Evakuierungshelferinnen/-helfer 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Verhalten bei akustischem Gebäuderäumungsalarm</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4283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3203" y="399858"/>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a:solidFill>
                  <a:schemeClr val="bg1"/>
                </a:solidFill>
              </a:rPr>
              <a:t>Schauen Sie sich bitte die Sammelplätze vor Ort an!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stretch>
            <a:fillRect/>
          </a:stretch>
        </p:blipFill>
        <p:spPr>
          <a:xfrm>
            <a:off x="553749" y="2109910"/>
            <a:ext cx="6797346" cy="4068000"/>
          </a:xfrm>
          <a:prstGeom prst="rect">
            <a:avLst/>
          </a:prstGeom>
        </p:spPr>
      </p:pic>
      <p:sp>
        <p:nvSpPr>
          <p:cNvPr id="6" name="Textfeld 5"/>
          <p:cNvSpPr txBox="1"/>
          <p:nvPr/>
        </p:nvSpPr>
        <p:spPr>
          <a:xfrm flipH="1">
            <a:off x="176346" y="1202217"/>
            <a:ext cx="8358053" cy="1015663"/>
          </a:xfrm>
          <a:prstGeom prst="rect">
            <a:avLst/>
          </a:prstGeom>
          <a:noFill/>
        </p:spPr>
        <p:txBody>
          <a:bodyPr wrap="square" rtlCol="0">
            <a:spAutoFit/>
          </a:bodyPr>
          <a:lstStyle/>
          <a:p>
            <a:pPr algn="l"/>
            <a:r>
              <a:rPr lang="de-DE" sz="2000" dirty="0">
                <a:solidFill>
                  <a:schemeClr val="tx1"/>
                </a:solidFill>
              </a:rPr>
              <a:t>Sammelplätze erkennen Sie an den grünen Schildern! Bitte verhalten Sie sich im Gefahrenfall dort ruhig / geordnet und warten weitere Informationen ab.</a:t>
            </a:r>
          </a:p>
        </p:txBody>
      </p:sp>
    </p:spTree>
    <p:extLst>
      <p:ext uri="{BB962C8B-B14F-4D97-AF65-F5344CB8AC3E}">
        <p14:creationId xmlns:p14="http://schemas.microsoft.com/office/powerpoint/2010/main" val="2146063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a:t>Verschiedenste </a:t>
            </a:r>
            <a:r>
              <a:rPr lang="de-DE" dirty="0">
                <a:solidFill>
                  <a:srgbClr val="C00000"/>
                </a:solidFill>
              </a:rPr>
              <a:t>Gefahren</a:t>
            </a:r>
            <a:r>
              <a:rPr lang="de-DE" dirty="0"/>
              <a:t> und </a:t>
            </a:r>
            <a:r>
              <a:rPr lang="de-DE" dirty="0">
                <a:solidFill>
                  <a:srgbClr val="C00000"/>
                </a:solidFill>
              </a:rPr>
              <a:t>Notfallsituationen</a:t>
            </a:r>
            <a:r>
              <a:rPr lang="de-DE" dirty="0"/>
              <a:t> können an Hochschulen immer auftreten.</a:t>
            </a:r>
          </a:p>
          <a:p>
            <a:pPr marL="0" indent="0">
              <a:buFont typeface="Wingdings" pitchFamily="2" charset="2"/>
              <a:buNone/>
              <a:defRPr/>
            </a:pPr>
            <a:r>
              <a:rPr lang="de-DE" dirty="0"/>
              <a:t> </a:t>
            </a:r>
          </a:p>
          <a:p>
            <a:pPr marL="0" indent="0">
              <a:buFont typeface="Wingdings" pitchFamily="2" charset="2"/>
              <a:buNone/>
              <a:defRPr/>
            </a:pPr>
            <a:r>
              <a:rPr lang="de-DE" dirty="0"/>
              <a:t>Daher ist es zur </a:t>
            </a:r>
            <a:r>
              <a:rPr lang="de-DE" dirty="0">
                <a:solidFill>
                  <a:srgbClr val="00B050"/>
                </a:solidFill>
              </a:rPr>
              <a:t>Sicherheit</a:t>
            </a:r>
            <a:r>
              <a:rPr lang="de-DE" dirty="0"/>
              <a:t> aller wichtig…</a:t>
            </a:r>
          </a:p>
          <a:p>
            <a:pPr>
              <a:buFont typeface="Arial" panose="020B0604020202020204" pitchFamily="34" charset="0"/>
              <a:buChar char="•"/>
              <a:defRPr/>
            </a:pPr>
            <a:r>
              <a:rPr lang="de-DE" dirty="0"/>
              <a:t>Unfälle zu vermeiden, </a:t>
            </a:r>
          </a:p>
          <a:p>
            <a:pPr>
              <a:buFont typeface="Arial" panose="020B0604020202020204" pitchFamily="34" charset="0"/>
              <a:buChar char="•"/>
              <a:defRPr/>
            </a:pPr>
            <a:r>
              <a:rPr lang="de-DE" dirty="0"/>
              <a:t>für Gefahren zu sensibilisieren </a:t>
            </a:r>
          </a:p>
          <a:p>
            <a:pPr>
              <a:buFont typeface="Arial" panose="020B0604020202020204" pitchFamily="34" charset="0"/>
              <a:buChar char="•"/>
              <a:defRPr/>
            </a:pPr>
            <a:r>
              <a:rPr lang="de-DE" dirty="0"/>
              <a:t>und das richtige Verhalten in einer Notfallsituation zu beherrschen.</a:t>
            </a:r>
          </a:p>
          <a:p>
            <a:pPr marL="0" indent="0">
              <a:buFont typeface="Wingdings" pitchFamily="2" charset="2"/>
              <a:buNone/>
              <a:defRPr/>
            </a:pPr>
            <a:endParaRPr lang="de-DE" dirty="0"/>
          </a:p>
          <a:p>
            <a:pPr marL="0" indent="0">
              <a:buNone/>
              <a:defRPr/>
            </a:pPr>
            <a:r>
              <a:rPr lang="de-DE" dirty="0"/>
              <a:t>Mit dieser grundlegenden Sicherheitsunterweisung lernen Sie die wichtigsten Informationen kennen und können sich und anderen im Ernstfall helfen.</a:t>
            </a:r>
          </a:p>
          <a:p>
            <a:pPr marL="0" indent="0">
              <a:buNone/>
              <a:defRPr/>
            </a:pPr>
            <a:endParaRPr lang="de-DE" altLang="de-DE" b="1" dirty="0"/>
          </a:p>
          <a:p>
            <a:pPr marL="0" indent="0">
              <a:buNone/>
              <a:defRPr/>
            </a:pPr>
            <a:r>
              <a:rPr lang="de-DE" altLang="de-DE" dirty="0"/>
              <a:t>Für Tätigkeiten in Laboren / Werkstätten etc. erhalten Sie eine gesonderte Sicherheitsunterweisung mit spezifischen Hinweisen zur Gewährleistung Ihrer Sicherheit.</a:t>
            </a:r>
          </a:p>
          <a:p>
            <a:pPr marL="0" indent="0">
              <a:buNone/>
              <a:defRPr/>
            </a:pPr>
            <a:endParaRPr lang="de-DE" altLang="de-DE" b="1" dirty="0"/>
          </a:p>
          <a:p>
            <a:pPr>
              <a:buFont typeface="Wingdings" pitchFamily="2" charset="2"/>
              <a:buChar char="Ø"/>
              <a:defRPr/>
            </a:pPr>
            <a:endParaRPr lang="de-DE" altLang="de-DE" sz="1800" b="1" dirty="0"/>
          </a:p>
          <a:p>
            <a:pPr>
              <a:buFont typeface="Wingdings" pitchFamily="2" charset="2"/>
              <a:buNone/>
              <a:defRPr/>
            </a:pPr>
            <a:endParaRPr lang="de-DE" altLang="de-DE" sz="1800" b="1" dirty="0"/>
          </a:p>
          <a:p>
            <a:pPr>
              <a:buFont typeface="Wingdings" pitchFamily="2" charset="2"/>
              <a:buNone/>
              <a:defRPr/>
            </a:pPr>
            <a:endParaRPr lang="de-DE" altLang="de-DE" sz="1800" b="1" dirty="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4525543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a:t>Brandschutzzeichen:        ALT  und  NEU </a:t>
            </a:r>
          </a:p>
          <a:p>
            <a:pPr marL="0" indent="0">
              <a:buFont typeface="Wingdings" pitchFamily="2" charset="2"/>
              <a:buNone/>
              <a:defRPr/>
            </a:pPr>
            <a:r>
              <a:rPr lang="de-DE" sz="1400" dirty="0"/>
              <a:t>(kennzeichnen Standorte von Feuermelde-,  Löscheinrichtungen) </a:t>
            </a:r>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a:t>Verbotszeichen:               ALT  und   NEU </a:t>
            </a:r>
            <a:r>
              <a:rPr lang="de-DE" sz="1400" dirty="0"/>
              <a:t>(Untersagen ein Verhalten, das gefährlich sein kann)</a:t>
            </a:r>
            <a:endParaRPr lang="de-DE" sz="1400" b="1" dirty="0"/>
          </a:p>
          <a:p>
            <a:pPr marL="0" indent="0">
              <a:buFont typeface="Wingdings" pitchFamily="2" charset="2"/>
              <a:buNone/>
              <a:defRPr/>
            </a:pPr>
            <a:endParaRPr lang="de-DE" dirty="0"/>
          </a:p>
          <a:p>
            <a:pPr marL="0" indent="0">
              <a:buFont typeface="Wingdings" pitchFamily="2" charset="2"/>
              <a:buNone/>
              <a:defRPr/>
            </a:pPr>
            <a:endParaRPr lang="de-DE" dirty="0"/>
          </a:p>
          <a:p>
            <a:pPr marL="0" indent="0">
              <a:buFont typeface="Wingdings" pitchFamily="2" charset="2"/>
              <a:buNone/>
              <a:defRPr/>
            </a:pPr>
            <a:r>
              <a:rPr lang="de-DE" sz="1400" b="1" dirty="0"/>
              <a:t>Allg. Warnzeichen:           ALT und   NEU </a:t>
            </a:r>
            <a:r>
              <a:rPr lang="de-DE" sz="1400" dirty="0"/>
              <a:t>(</a:t>
            </a:r>
            <a:r>
              <a:rPr lang="de-DE" altLang="de-DE" sz="1400" dirty="0"/>
              <a:t>warnen vor einem Risiko oder Gefahren) </a:t>
            </a:r>
          </a:p>
          <a:p>
            <a:pPr marL="0" indent="0" algn="r">
              <a:buFont typeface="Wingdings" pitchFamily="2" charset="2"/>
              <a:buNone/>
              <a:defRPr/>
            </a:pPr>
            <a:endParaRPr lang="de-DE" sz="1200" dirty="0"/>
          </a:p>
          <a:p>
            <a:pPr marL="0" indent="0" algn="r">
              <a:buFont typeface="Wingdings" pitchFamily="2" charset="2"/>
              <a:buNone/>
              <a:defRPr/>
            </a:pPr>
            <a:r>
              <a:rPr lang="de-DE" sz="1200" dirty="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070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776"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Sicherheitskennzeichen</a:t>
            </a: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388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a:sym typeface="Wingdings" pitchFamily="2" charset="2"/>
              </a:rPr>
              <a:t>…</a:t>
            </a:r>
            <a:r>
              <a:rPr lang="de-DE" altLang="de-DE" dirty="0"/>
              <a:t>kennzeichnen Flucht- und Rettungswege, Notausgänge, den Weg zu Erste-Hilfe-Einrichtungen oder die Einrichtungen selbst!</a:t>
            </a:r>
          </a:p>
          <a:p>
            <a:pPr marL="0" indent="0">
              <a:buFont typeface="Wingdings" pitchFamily="2" charset="2"/>
              <a:buNone/>
            </a:pPr>
            <a:endParaRPr lang="de-DE" altLang="de-DE" sz="200" b="1" dirty="0">
              <a:sym typeface="Wingdings" pitchFamily="2" charset="2"/>
            </a:endParaRPr>
          </a:p>
          <a:p>
            <a:pPr marL="0" indent="0">
              <a:buFont typeface="Wingdings" pitchFamily="2" charset="2"/>
              <a:buNone/>
            </a:pPr>
            <a:r>
              <a:rPr lang="de-DE" altLang="de-DE" dirty="0">
                <a:sym typeface="Wingdings" pitchFamily="2" charset="2"/>
              </a:rPr>
              <a:t>		 </a:t>
            </a:r>
            <a:r>
              <a:rPr lang="de-DE" altLang="de-DE" sz="1400" b="1" dirty="0">
                <a:sym typeface="Wingdings" pitchFamily="2" charset="2"/>
              </a:rPr>
              <a:t>ALT     und     NEU</a:t>
            </a: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lgn="r">
              <a:buFont typeface="Wingdings" pitchFamily="2" charset="2"/>
              <a:buNone/>
            </a:pPr>
            <a:r>
              <a:rPr lang="de-DE" altLang="de-DE" sz="1200" dirty="0"/>
              <a:t>*aufgeführte Beispiele</a:t>
            </a:r>
          </a:p>
          <a:p>
            <a:pPr marL="0" indent="0" algn="r">
              <a:buFont typeface="Wingdings" pitchFamily="2" charset="2"/>
              <a:buNone/>
            </a:pPr>
            <a:endParaRPr lang="de-DE" altLang="de-DE" sz="1400" b="1" dirty="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Sicherheitskennzeichen</a:t>
            </a: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936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a:sym typeface="Wingdings" pitchFamily="2" charset="2"/>
              </a:rPr>
              <a:t>Rettungszeichen: </a:t>
            </a:r>
            <a:r>
              <a:rPr lang="de-DE" altLang="de-DE" dirty="0">
                <a:sym typeface="Wingdings" pitchFamily="2" charset="2"/>
              </a:rPr>
              <a:t>(Fortsetzung)</a:t>
            </a:r>
          </a:p>
          <a:p>
            <a:pPr marL="0" indent="0">
              <a:buFont typeface="Wingdings" pitchFamily="2" charset="2"/>
              <a:buNone/>
            </a:pPr>
            <a:r>
              <a:rPr lang="de-DE" altLang="de-DE" dirty="0">
                <a:sym typeface="Wingdings" pitchFamily="2" charset="2"/>
              </a:rPr>
              <a:t>		 </a:t>
            </a:r>
            <a:r>
              <a:rPr lang="de-DE" altLang="de-DE" sz="1400" b="1" dirty="0">
                <a:sym typeface="Wingdings" pitchFamily="2" charset="2"/>
              </a:rPr>
              <a:t>ALT       und     NEU</a:t>
            </a: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lgn="r">
              <a:buFont typeface="Wingdings" pitchFamily="2" charset="2"/>
              <a:buNone/>
            </a:pPr>
            <a:endParaRPr lang="de-DE" altLang="de-DE" sz="1100" dirty="0"/>
          </a:p>
          <a:p>
            <a:pPr marL="0" indent="0" algn="r">
              <a:buFont typeface="Wingdings" pitchFamily="2" charset="2"/>
              <a:buNone/>
            </a:pPr>
            <a:r>
              <a:rPr lang="de-DE" altLang="de-DE" sz="1200" dirty="0"/>
              <a:t>*aufgeführte Beispiele</a:t>
            </a:r>
          </a:p>
          <a:p>
            <a:pPr marL="0" indent="0" algn="r">
              <a:buFont typeface="Wingdings" pitchFamily="2" charset="2"/>
              <a:buNone/>
            </a:pPr>
            <a:endParaRPr lang="de-DE" altLang="de-DE" sz="1400" b="1" dirty="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Sicherheitskennzeichen</a:t>
            </a: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0023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a:t>Befolgen Sie stets Aushänge / Gesetze und die Weisungen der Hochschulbeschäftigten zum Zweck der Unfallverhütung.</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Halten Sie </a:t>
            </a:r>
            <a:r>
              <a:rPr lang="de-DE" altLang="de-DE" b="1" dirty="0"/>
              <a:t>Labor- /Werkstattordnungen </a:t>
            </a:r>
            <a:r>
              <a:rPr lang="de-DE" altLang="de-DE" dirty="0"/>
              <a:t>sowie </a:t>
            </a:r>
            <a:r>
              <a:rPr lang="de-DE" altLang="de-DE" b="1" dirty="0"/>
              <a:t>Unterweisungsinhalte</a:t>
            </a:r>
            <a:r>
              <a:rPr lang="de-DE" altLang="de-DE" dirty="0"/>
              <a:t> von Verantwortlichen der Hochschule ein. </a:t>
            </a:r>
            <a:br>
              <a:rPr lang="de-DE" altLang="de-DE" dirty="0"/>
            </a:br>
            <a:r>
              <a:rPr lang="de-DE" altLang="de-DE" i="1" dirty="0"/>
              <a:t>(Bei Arbeiten in Werkstätten und Laboren erfolgen spezifische Unterweisungen.)</a:t>
            </a:r>
          </a:p>
          <a:p>
            <a:pPr>
              <a:buFont typeface="Arial" panose="020B0604020202020204" pitchFamily="34" charset="0"/>
              <a:buChar char="•"/>
            </a:pPr>
            <a:endParaRPr lang="de-DE" altLang="de-DE" sz="500" i="1" dirty="0"/>
          </a:p>
          <a:p>
            <a:pPr>
              <a:buFont typeface="Arial" panose="020B0604020202020204" pitchFamily="34" charset="0"/>
              <a:buChar char="•"/>
            </a:pPr>
            <a:r>
              <a:rPr lang="de-DE" altLang="de-DE" dirty="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Achten Sie stets auf die Sicherheit und den Gesundheitsschutz für sich und andere Personen.</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Unterstützen Sie Maßnahmen des Arbeitsschutzes (z. B. durch die Meldung von Mängeln bei Beschäftigten der Hochschule oder das Beachten von Ordnung und Sauberkeit) </a:t>
            </a:r>
            <a:r>
              <a:rPr lang="de-DE" altLang="de-DE" dirty="0">
                <a:sym typeface="Wingdings" pitchFamily="2" charset="2"/>
              </a:rPr>
              <a:t> Ordnung und Sauberkeit kann Unfälle verhindern.</a:t>
            </a:r>
          </a:p>
          <a:p>
            <a:pPr>
              <a:buFont typeface="Arial" panose="020B0604020202020204" pitchFamily="34" charset="0"/>
              <a:buChar char="•"/>
            </a:pPr>
            <a:endParaRPr lang="de-DE" altLang="de-DE" sz="500" dirty="0">
              <a:sym typeface="Wingdings" pitchFamily="2" charset="2"/>
            </a:endParaRPr>
          </a:p>
          <a:p>
            <a:pPr>
              <a:buFont typeface="Arial" panose="020B0604020202020204" pitchFamily="34" charset="0"/>
              <a:buChar char="•"/>
            </a:pPr>
            <a:r>
              <a:rPr lang="de-DE" altLang="de-DE" dirty="0"/>
              <a:t>Halten Sie </a:t>
            </a:r>
            <a:r>
              <a:rPr lang="de-DE" altLang="de-DE" b="1" dirty="0"/>
              <a:t>Zutrittsverbote</a:t>
            </a:r>
            <a:r>
              <a:rPr lang="de-DE" altLang="de-DE" dirty="0"/>
              <a:t> unbedingt ein!</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200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Sie möchten mehr zum Arbeits- / Gesundheitsschutz erfahren? Schauen Sie im AGU-Portal vorbei</a:t>
            </a:r>
          </a:p>
        </p:txBody>
      </p:sp>
      <p:pic>
        <p:nvPicPr>
          <p:cNvPr id="4" name="Grafik 3"/>
          <p:cNvPicPr>
            <a:picLocks noChangeAspect="1"/>
          </p:cNvPicPr>
          <p:nvPr/>
        </p:nvPicPr>
        <p:blipFill>
          <a:blip r:embed="rId3"/>
          <a:stretch>
            <a:fillRect/>
          </a:stretch>
        </p:blipFill>
        <p:spPr>
          <a:xfrm>
            <a:off x="495300" y="1238251"/>
            <a:ext cx="7625715" cy="4536000"/>
          </a:xfrm>
          <a:prstGeom prst="rect">
            <a:avLst/>
          </a:prstGeom>
        </p:spPr>
      </p:pic>
    </p:spTree>
    <p:extLst>
      <p:ext uri="{BB962C8B-B14F-4D97-AF65-F5344CB8AC3E}">
        <p14:creationId xmlns:p14="http://schemas.microsoft.com/office/powerpoint/2010/main" val="9110331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a:p>
          <a:p>
            <a:pPr marL="0" indent="0" algn="ctr">
              <a:buFont typeface="Wingdings" pitchFamily="2" charset="2"/>
              <a:buNone/>
              <a:defRPr/>
            </a:pPr>
            <a:endParaRPr lang="de-DE" sz="3600" b="1" dirty="0"/>
          </a:p>
          <a:p>
            <a:pPr marL="0" indent="0" algn="ctr">
              <a:buFont typeface="Wingdings" pitchFamily="2" charset="2"/>
              <a:buNone/>
              <a:defRPr/>
            </a:pPr>
            <a:r>
              <a:rPr lang="de-DE" sz="3600" b="1" dirty="0">
                <a:solidFill>
                  <a:srgbClr val="0F349A"/>
                </a:solidFill>
              </a:rPr>
              <a:t>Vielen Dank für Ihren Beitrag zur sicheren Gestaltung der Hochschule!</a:t>
            </a: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1283644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None/>
              <a:defRPr/>
            </a:pPr>
            <a:r>
              <a:rPr lang="de-DE" altLang="de-DE" dirty="0"/>
              <a:t>Immatrikulierte Studierende sind an der Hochschule sowie auf dem direkten Weg zwischen Hochschule </a:t>
            </a:r>
            <a:r>
              <a:rPr lang="de-DE" altLang="de-DE" dirty="0">
                <a:sym typeface="Wingdings" panose="05000000000000000000" pitchFamily="2" charset="2"/>
              </a:rPr>
              <a:t>&amp; Wohnung </a:t>
            </a:r>
            <a:r>
              <a:rPr lang="de-DE" altLang="de-DE" dirty="0"/>
              <a:t>bei der </a:t>
            </a:r>
            <a:r>
              <a:rPr lang="de-DE" altLang="de-DE" b="1" dirty="0">
                <a:solidFill>
                  <a:srgbClr val="00B050"/>
                </a:solidFill>
              </a:rPr>
              <a:t>Unfallkasse NRW</a:t>
            </a:r>
            <a:r>
              <a:rPr lang="de-DE" altLang="de-DE" b="1" dirty="0"/>
              <a:t> </a:t>
            </a:r>
            <a:r>
              <a:rPr lang="de-DE" altLang="de-DE" dirty="0"/>
              <a:t>unfallversichert!</a:t>
            </a:r>
          </a:p>
          <a:p>
            <a:pPr marL="0">
              <a:spcAft>
                <a:spcPts val="0"/>
              </a:spcAft>
              <a:buNone/>
              <a:defRPr/>
            </a:pPr>
            <a:endParaRPr lang="de-DE" altLang="de-DE" b="1" dirty="0"/>
          </a:p>
          <a:p>
            <a:pPr>
              <a:spcAft>
                <a:spcPts val="0"/>
              </a:spcAft>
              <a:buFont typeface="Arial" panose="020B0604020202020204" pitchFamily="34" charset="0"/>
              <a:buChar char="•"/>
              <a:defRPr/>
            </a:pPr>
            <a:r>
              <a:rPr lang="de-DE" altLang="de-DE" dirty="0"/>
              <a:t>Versicherungsschutz gilt bei allen </a:t>
            </a:r>
            <a:r>
              <a:rPr lang="de-DE" altLang="de-DE" b="1" dirty="0"/>
              <a:t>studienbezogenen Tätigkeiten</a:t>
            </a:r>
            <a:r>
              <a:rPr lang="de-DE" altLang="de-DE" dirty="0"/>
              <a:t>, die im organisatorischen Verantwortungsbereich der Hochschule liegen.                                        </a:t>
            </a:r>
            <a:r>
              <a:rPr lang="de-DE" altLang="de-DE" i="1" dirty="0"/>
              <a:t>(z. B. Besuch von Vorlesungen, Seminaren oder Übungen, der Besuch der Hochschulbibliothek oder auch bei der Teilnahme an Exkursionen, Hin- und Rückweg zwischen Hochschule und Ihrem zu Hause)</a:t>
            </a:r>
          </a:p>
          <a:p>
            <a:pPr marL="0">
              <a:spcAft>
                <a:spcPts val="0"/>
              </a:spcAft>
              <a:buNone/>
              <a:defRPr/>
            </a:pPr>
            <a:endParaRPr lang="de-DE" altLang="de-DE" i="1" dirty="0"/>
          </a:p>
          <a:p>
            <a:pPr marL="96837" indent="-285750">
              <a:spcAft>
                <a:spcPts val="0"/>
              </a:spcAft>
              <a:buFont typeface="Arial" panose="020B0604020202020204" pitchFamily="34" charset="0"/>
              <a:buChar char="•"/>
              <a:defRPr/>
            </a:pPr>
            <a:r>
              <a:rPr lang="de-DE" altLang="de-DE" b="1" dirty="0"/>
              <a:t>Hinweis: </a:t>
            </a:r>
            <a:r>
              <a:rPr lang="de-DE" altLang="de-DE" dirty="0"/>
              <a:t>Private Tätigkeiten sind nicht gesetzl. unfallversichert .</a:t>
            </a:r>
          </a:p>
          <a:p>
            <a:pPr marL="0" indent="0">
              <a:spcAft>
                <a:spcPts val="0"/>
              </a:spcAft>
              <a:buNone/>
              <a:defRPr/>
            </a:pPr>
            <a:r>
              <a:rPr lang="de-DE" altLang="de-DE" dirty="0"/>
              <a:t>     </a:t>
            </a:r>
            <a:r>
              <a:rPr lang="de-DE" altLang="de-DE" i="1" dirty="0"/>
              <a:t>(z. B. der Weg zum Bäcker / zur Mensa / private Aktivitäten auf dem Hochschulgelände)</a:t>
            </a:r>
          </a:p>
          <a:p>
            <a:pPr marL="0">
              <a:spcAft>
                <a:spcPts val="0"/>
              </a:spcAft>
              <a:buNone/>
              <a:defRPr/>
            </a:pPr>
            <a:endParaRPr lang="de-DE" altLang="de-DE" dirty="0"/>
          </a:p>
          <a:p>
            <a:pPr marL="0">
              <a:spcAft>
                <a:spcPts val="0"/>
              </a:spcAft>
              <a:buNone/>
              <a:defRPr/>
            </a:pPr>
            <a:endParaRPr lang="de-DE" altLang="de-DE" sz="800" dirty="0"/>
          </a:p>
          <a:p>
            <a:pPr marL="0" indent="0" algn="ctr">
              <a:spcAft>
                <a:spcPts val="0"/>
              </a:spcAft>
              <a:buNone/>
              <a:defRPr/>
            </a:pPr>
            <a:r>
              <a:rPr lang="de-DE" altLang="de-DE" sz="2000" b="1" u="sng" dirty="0">
                <a:solidFill>
                  <a:srgbClr val="00509B"/>
                </a:solidFill>
              </a:rPr>
              <a:t>Sie erleiden an der Hochschule eine kleine Verletzung oder einen Unfall? </a:t>
            </a:r>
            <a:endParaRPr lang="de-DE" altLang="de-DE" sz="2000" u="sng" dirty="0">
              <a:solidFill>
                <a:srgbClr val="00509B"/>
              </a:solidFill>
            </a:endParaRPr>
          </a:p>
          <a:p>
            <a:pPr marL="0" indent="0">
              <a:spcAft>
                <a:spcPts val="0"/>
              </a:spcAft>
              <a:buNone/>
              <a:defRPr/>
            </a:pPr>
            <a:r>
              <a:rPr lang="de-DE" altLang="de-DE" b="1" dirty="0"/>
              <a:t>Wichtig!!! Erste Hilfe Leistungen müssen immer dokumentiert werden, da ansonsten kein Versicherungsanspruch besteht (z. B. bei gesundheitlichen Spätfolgen eines Unfalls)</a:t>
            </a:r>
          </a:p>
          <a:p>
            <a:pPr marL="0">
              <a:spcAft>
                <a:spcPts val="0"/>
              </a:spcAft>
              <a:buNone/>
              <a:defRPr/>
            </a:pPr>
            <a:endParaRPr lang="de-DE" altLang="de-DE" sz="2000" dirty="0"/>
          </a:p>
          <a:p>
            <a:pPr>
              <a:buNone/>
              <a:defRPr/>
            </a:pPr>
            <a:endParaRPr lang="de-DE" altLang="de-DE" sz="1800" b="1" dirty="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2950611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a:t>Bei kleinen Verletzungen / Bagatellunfällen nutzen Sie bitte das elektronische Verbandbuch.</a:t>
            </a:r>
          </a:p>
          <a:p>
            <a:pPr marL="96837" indent="-285750">
              <a:spcAft>
                <a:spcPts val="0"/>
              </a:spcAft>
              <a:buFontTx/>
              <a:buChar char="-"/>
              <a:defRPr/>
            </a:pPr>
            <a:r>
              <a:rPr lang="de-DE" altLang="de-DE" dirty="0"/>
              <a:t>Sie finden das </a:t>
            </a:r>
            <a:r>
              <a:rPr lang="de-DE" altLang="de-DE" b="1" dirty="0">
                <a:solidFill>
                  <a:srgbClr val="00B050"/>
                </a:solidFill>
              </a:rPr>
              <a:t>Elektronische Verbandbuch </a:t>
            </a:r>
            <a:r>
              <a:rPr lang="de-DE" altLang="de-DE" dirty="0"/>
              <a:t>auf der Internetseite der Stabsstelle AGU, alternativ scannen Sie den QR-Code auf den Verbandkästen</a:t>
            </a:r>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 </a:t>
            </a:r>
            <a:br>
              <a:rPr lang="de-DE" altLang="de-DE" sz="2400" b="1" dirty="0">
                <a:solidFill>
                  <a:schemeClr val="bg1"/>
                </a:solidFill>
              </a:rPr>
            </a:br>
            <a:r>
              <a:rPr lang="de-DE" altLang="de-DE" sz="1800" b="1" dirty="0">
                <a:solidFill>
                  <a:schemeClr val="bg1"/>
                </a:solidFill>
              </a:rPr>
              <a:t>Eintrag ins elektronische Verbandbuch</a:t>
            </a:r>
          </a:p>
        </p:txBody>
      </p:sp>
      <p:pic>
        <p:nvPicPr>
          <p:cNvPr id="2" name="Grafik 1"/>
          <p:cNvPicPr>
            <a:picLocks noChangeAspect="1"/>
          </p:cNvPicPr>
          <p:nvPr/>
        </p:nvPicPr>
        <p:blipFill>
          <a:blip r:embed="rId3"/>
          <a:stretch>
            <a:fillRect/>
          </a:stretch>
        </p:blipFill>
        <p:spPr>
          <a:xfrm>
            <a:off x="3090483" y="2686704"/>
            <a:ext cx="4892895" cy="3240000"/>
          </a:xfrm>
          <a:prstGeom prst="rect">
            <a:avLst/>
          </a:prstGeom>
          <a:ln>
            <a:solidFill>
              <a:schemeClr val="tx1"/>
            </a:solidFill>
          </a:ln>
        </p:spPr>
      </p:pic>
      <p:pic>
        <p:nvPicPr>
          <p:cNvPr id="3" name="Grafik 2"/>
          <p:cNvPicPr>
            <a:picLocks noChangeAspect="1"/>
          </p:cNvPicPr>
          <p:nvPr/>
        </p:nvPicPr>
        <p:blipFill>
          <a:blip r:embed="rId4"/>
          <a:stretch>
            <a:fillRect/>
          </a:stretch>
        </p:blipFill>
        <p:spPr>
          <a:xfrm>
            <a:off x="240219" y="4247571"/>
            <a:ext cx="541911" cy="540000"/>
          </a:xfrm>
          <a:prstGeom prst="rect">
            <a:avLst/>
          </a:prstGeom>
        </p:spPr>
      </p:pic>
      <p:pic>
        <p:nvPicPr>
          <p:cNvPr id="4" name="Grafik 3"/>
          <p:cNvPicPr>
            <a:picLocks noChangeAspect="1"/>
          </p:cNvPicPr>
          <p:nvPr/>
        </p:nvPicPr>
        <p:blipFill>
          <a:blip r:embed="rId5"/>
          <a:stretch>
            <a:fillRect/>
          </a:stretch>
        </p:blipFill>
        <p:spPr>
          <a:xfrm>
            <a:off x="1073747" y="2298248"/>
            <a:ext cx="1291090" cy="4104000"/>
          </a:xfrm>
          <a:prstGeom prst="rect">
            <a:avLst/>
          </a:prstGeom>
        </p:spPr>
      </p:pic>
      <p:cxnSp>
        <p:nvCxnSpPr>
          <p:cNvPr id="6" name="Gerade Verbindung mit Pfeil 5"/>
          <p:cNvCxnSpPr/>
          <p:nvPr/>
        </p:nvCxnSpPr>
        <p:spPr bwMode="auto">
          <a:xfrm>
            <a:off x="782130" y="4517571"/>
            <a:ext cx="666599" cy="10886"/>
          </a:xfrm>
          <a:prstGeom prst="straightConnector1">
            <a:avLst/>
          </a:prstGeom>
          <a:noFill/>
          <a:ln w="127000" cap="flat" cmpd="sng" algn="ctr">
            <a:solidFill>
              <a:schemeClr val="bg1">
                <a:lumMod val="75000"/>
              </a:schemeClr>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70054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a:t>Eine Unfallanzeige muss im Gegensatz zum elektronischen Verbandbuch gestellt werden, wenn sich aufgrund eines Unfalls in Verbindung mit der Hochschule eine „Arbeitsunfähigkeit“ von mehr als 3 Kalendertagen, ein schwerer Unfall oder der Tod ereignet.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dirty="0"/>
              <a:t>Benachrichtigen Sie bitte so schnell wie möglich die zuständige Stelle der Hochschulverwaltung - von dort wird der Unfall per Unfallanzeige an die Unfallkasse Nordrhein-Westfalen gemeldet!</a:t>
            </a:r>
          </a:p>
          <a:p>
            <a:pPr marL="0">
              <a:spcAft>
                <a:spcPts val="0"/>
              </a:spcAft>
              <a:buFont typeface="Wingdings" pitchFamily="2" charset="2"/>
              <a:buNone/>
              <a:defRPr/>
            </a:pPr>
            <a:endParaRPr lang="de-DE" altLang="de-DE"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 </a:t>
            </a:r>
            <a:br>
              <a:rPr lang="de-DE" altLang="de-DE" sz="2400" b="1" dirty="0">
                <a:solidFill>
                  <a:schemeClr val="bg1"/>
                </a:solidFill>
              </a:rPr>
            </a:br>
            <a:r>
              <a:rPr lang="de-DE" altLang="de-DE" sz="1800" b="1" dirty="0">
                <a:solidFill>
                  <a:schemeClr val="bg1"/>
                </a:solidFill>
              </a:rPr>
              <a:t>Erstellen 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791" y="3276146"/>
            <a:ext cx="2366618" cy="33480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9823693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a:t>Benachrichtigen Sie bitte so schnell wie möglich die zuständige Stelle der Hochschulverwaltung - von dort wird der Unfall per Unfallanzeige an die Unfallkasse Nordrhein-Westfalen 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a:t>Ansprechpartner? </a:t>
            </a:r>
          </a:p>
          <a:p>
            <a:pPr marL="0">
              <a:spcAft>
                <a:spcPts val="600"/>
              </a:spcAft>
              <a:buFont typeface="Wingdings" pitchFamily="2" charset="2"/>
              <a:buNone/>
              <a:defRPr/>
            </a:pPr>
            <a:r>
              <a:rPr lang="de-DE" altLang="de-DE" dirty="0"/>
              <a:t>Hochschulverwaltung : Sachgebiet 2.4 / Studentische </a:t>
            </a:r>
            <a:br>
              <a:rPr lang="de-DE" altLang="de-DE" dirty="0"/>
            </a:br>
            <a:r>
              <a:rPr lang="de-DE" altLang="de-DE" dirty="0"/>
              <a:t>Angelegenheiten</a:t>
            </a:r>
            <a:br>
              <a:rPr lang="de-DE" altLang="de-DE" dirty="0"/>
            </a:br>
            <a:r>
              <a:rPr lang="de-DE" altLang="de-DE" dirty="0"/>
              <a:t>(Herr Tobias Becker; Tel. </a:t>
            </a:r>
            <a:r>
              <a:rPr lang="de-DE"/>
              <a:t>02371/5661104</a:t>
            </a:r>
            <a:r>
              <a:rPr lang="de-DE" altLang="de-DE" dirty="0"/>
              <a: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b="1" dirty="0"/>
              <a:t>Was muss ausgefüllt werden?</a:t>
            </a:r>
          </a:p>
          <a:p>
            <a:pPr marL="0">
              <a:spcAft>
                <a:spcPts val="0"/>
              </a:spcAft>
              <a:buFont typeface="Wingdings" pitchFamily="2" charset="2"/>
              <a:buNone/>
              <a:defRPr/>
            </a:pPr>
            <a:endParaRPr lang="de-DE" altLang="de-DE" u="sng" dirty="0"/>
          </a:p>
          <a:p>
            <a:pPr marL="0">
              <a:spcAft>
                <a:spcPts val="0"/>
              </a:spcAft>
              <a:buFont typeface="Wingdings" pitchFamily="2" charset="2"/>
              <a:buNone/>
              <a:defRPr/>
            </a:pPr>
            <a:r>
              <a:rPr lang="de-DE" altLang="de-DE" dirty="0"/>
              <a:t>Arbeitsunfall:	Unfallanzeige</a:t>
            </a:r>
          </a:p>
          <a:p>
            <a:pPr marL="0">
              <a:spcAft>
                <a:spcPts val="0"/>
              </a:spcAft>
              <a:buFont typeface="Wingdings" pitchFamily="2" charset="2"/>
              <a:buNone/>
              <a:defRPr/>
            </a:pPr>
            <a:r>
              <a:rPr lang="de-DE" dirty="0">
                <a:sym typeface="Wingdings" panose="05000000000000000000" pitchFamily="2" charset="2"/>
              </a:rPr>
              <a:t>Wegeunfall*:  	Unfallanzeige + Wegeunfallfragebogen</a:t>
            </a:r>
          </a:p>
          <a:p>
            <a:pPr marL="0">
              <a:spcAft>
                <a:spcPts val="0"/>
              </a:spcAft>
              <a:buFont typeface="Wingdings" pitchFamily="2" charset="2"/>
              <a:buNone/>
              <a:defRPr/>
            </a:pPr>
            <a:endParaRPr lang="de-DE" dirty="0">
              <a:sym typeface="Wingdings" panose="05000000000000000000" pitchFamily="2" charset="2"/>
            </a:endParaRPr>
          </a:p>
          <a:p>
            <a:pPr marL="0">
              <a:spcAft>
                <a:spcPts val="0"/>
              </a:spcAft>
              <a:buFont typeface="Wingdings" pitchFamily="2" charset="2"/>
              <a:buNone/>
              <a:defRPr/>
            </a:pPr>
            <a:r>
              <a:rPr lang="de-DE" altLang="de-DE" sz="1200" i="1" dirty="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 </a:t>
            </a:r>
            <a:br>
              <a:rPr lang="de-DE" altLang="de-DE" sz="2400" b="1" dirty="0">
                <a:solidFill>
                  <a:schemeClr val="bg1"/>
                </a:solidFill>
              </a:rPr>
            </a:br>
            <a:r>
              <a:rPr lang="de-DE" altLang="de-DE" sz="1800" b="1" dirty="0">
                <a:solidFill>
                  <a:schemeClr val="bg1"/>
                </a:solidFill>
              </a:rPr>
              <a:t>Erstellen 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36866624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Verhalten 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chemeClr val="tx1"/>
                </a:solidFill>
                <a:latin typeface="Arial" pitchFamily="34" charset="0"/>
              </a:rPr>
              <a:t>Dem Verunfallten Hilfe leisten, ggf. Notruf absetzen:</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Wenn nötig, rufen Sie weitere Personen zur Unterstützung dazu.</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Ersthelfer*innen</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 in Laboren etc.</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(Ersthelfer*innen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6679773" y="1414138"/>
            <a:ext cx="1929679" cy="3384000"/>
          </a:xfrm>
          <a:prstGeom prst="rect">
            <a:avLst/>
          </a:prstGeom>
        </p:spPr>
      </p:pic>
    </p:spTree>
    <p:extLst>
      <p:ext uri="{BB962C8B-B14F-4D97-AF65-F5344CB8AC3E}">
        <p14:creationId xmlns:p14="http://schemas.microsoft.com/office/powerpoint/2010/main" val="10067854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Notfalleinrichtungen am Campus Meschede, Lindenstraße</a:t>
            </a:r>
          </a:p>
        </p:txBody>
      </p:sp>
      <p:sp>
        <p:nvSpPr>
          <p:cNvPr id="10244" name="Textfeld 2"/>
          <p:cNvSpPr txBox="1">
            <a:spLocks noChangeArrowheads="1"/>
          </p:cNvSpPr>
          <p:nvPr/>
        </p:nvSpPr>
        <p:spPr bwMode="auto">
          <a:xfrm>
            <a:off x="573088" y="1466504"/>
            <a:ext cx="78755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a:solidFill>
                  <a:schemeClr val="tx1"/>
                </a:solidFill>
              </a:rPr>
              <a:t>Verbandkästen</a:t>
            </a:r>
          </a:p>
          <a:p>
            <a:pPr marL="285750" indent="-285750" algn="l">
              <a:buFont typeface="Arial" panose="020B0604020202020204" pitchFamily="34" charset="0"/>
              <a:buChar char="•"/>
            </a:pPr>
            <a:r>
              <a:rPr lang="de-DE" altLang="de-DE" sz="1600" dirty="0">
                <a:solidFill>
                  <a:schemeClr val="tx1"/>
                </a:solidFill>
                <a:sym typeface="Wingdings" pitchFamily="2" charset="2"/>
              </a:rPr>
              <a:t>Foyer</a:t>
            </a:r>
          </a:p>
          <a:p>
            <a:pPr marL="285750" indent="-285750" algn="l">
              <a:buFont typeface="Arial" panose="020B0604020202020204" pitchFamily="34" charset="0"/>
              <a:buChar char="•"/>
            </a:pPr>
            <a:r>
              <a:rPr lang="de-DE" altLang="de-DE" sz="1600" dirty="0">
                <a:solidFill>
                  <a:schemeClr val="tx1"/>
                </a:solidFill>
                <a:sym typeface="Wingdings" pitchFamily="2" charset="2"/>
              </a:rPr>
              <a:t>Erste-Hilfe-Raum (EG 1.1.3)</a:t>
            </a:r>
          </a:p>
          <a:p>
            <a:pPr marL="285750" indent="-285750" algn="l">
              <a:buFont typeface="Arial" panose="020B0604020202020204" pitchFamily="34" charset="0"/>
              <a:buChar char="•"/>
            </a:pPr>
            <a:r>
              <a:rPr lang="de-DE" altLang="de-DE" sz="1600" dirty="0">
                <a:solidFill>
                  <a:schemeClr val="tx1"/>
                </a:solidFill>
                <a:sym typeface="Wingdings" pitchFamily="2" charset="2"/>
              </a:rPr>
              <a:t>HWD-Werkstatt (EG, 1.5.2)</a:t>
            </a:r>
          </a:p>
          <a:p>
            <a:pPr marL="285750" indent="-285750" algn="l">
              <a:buFont typeface="Arial" panose="020B0604020202020204" pitchFamily="34" charset="0"/>
              <a:buChar char="•"/>
            </a:pPr>
            <a:r>
              <a:rPr lang="de-DE" altLang="de-DE" sz="1600" dirty="0">
                <a:solidFill>
                  <a:schemeClr val="tx1"/>
                </a:solidFill>
                <a:sym typeface="Wingdings" pitchFamily="2" charset="2"/>
              </a:rPr>
              <a:t>HWD-TIZ (EG, 8.7)</a:t>
            </a:r>
          </a:p>
          <a:p>
            <a:pPr marL="285750" indent="-285750" algn="l">
              <a:buFont typeface="Arial" panose="020B0604020202020204" pitchFamily="34" charset="0"/>
              <a:buChar char="•"/>
            </a:pPr>
            <a:r>
              <a:rPr lang="de-DE" altLang="de-DE" sz="1600" dirty="0">
                <a:solidFill>
                  <a:schemeClr val="tx1"/>
                </a:solidFill>
                <a:sym typeface="Wingdings" pitchFamily="2" charset="2"/>
              </a:rPr>
              <a:t>Teeküchen (1. OG, 1.2.31 und 2. OG, 2.2.32)  </a:t>
            </a:r>
            <a:endParaRPr lang="de-DE" altLang="de-DE" sz="9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Erste-Hilfe-Plakate</a:t>
            </a:r>
          </a:p>
          <a:p>
            <a:pPr marL="285750" indent="-285750" algn="l">
              <a:buFont typeface="Arial" panose="020B0604020202020204" pitchFamily="34" charset="0"/>
              <a:buChar char="•"/>
            </a:pPr>
            <a:r>
              <a:rPr lang="de-DE" altLang="de-DE" sz="1600" dirty="0">
                <a:solidFill>
                  <a:schemeClr val="tx1"/>
                </a:solidFill>
                <a:sym typeface="Wingdings" pitchFamily="2" charset="2"/>
              </a:rPr>
              <a:t>hängen am Standort aus </a:t>
            </a: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p>
          <a:p>
            <a:pPr marL="285750" indent="-285750" algn="l">
              <a:buFont typeface="Arial" panose="020B0604020202020204" pitchFamily="34" charset="0"/>
              <a:buChar char="•"/>
            </a:pPr>
            <a:r>
              <a:rPr lang="de-DE" altLang="de-DE" sz="1600" dirty="0">
                <a:solidFill>
                  <a:schemeClr val="tx1"/>
                </a:solidFill>
                <a:sym typeface="Wingdings" pitchFamily="2" charset="2"/>
              </a:rPr>
              <a:t>Wandschrank im Foyer, Erdgeschoss (Gebäude 1)</a:t>
            </a:r>
          </a:p>
          <a:p>
            <a:pPr marL="285750" indent="-285750" algn="l">
              <a:buFont typeface="Arial" panose="020B0604020202020204" pitchFamily="34" charset="0"/>
              <a:buChar char="•"/>
            </a:pPr>
            <a:r>
              <a:rPr lang="de-DE" altLang="de-DE" sz="1600" dirty="0">
                <a:solidFill>
                  <a:schemeClr val="tx1"/>
                </a:solidFill>
                <a:sym typeface="Wingdings" pitchFamily="2" charset="2"/>
              </a:rPr>
              <a:t>Der AED gibt verbal präzise Hinweise zur Bedienung</a:t>
            </a:r>
          </a:p>
        </p:txBody>
      </p:sp>
      <p:pic>
        <p:nvPicPr>
          <p:cNvPr id="102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993" y="3262156"/>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l="19911" r="30534"/>
          <a:stretch>
            <a:fillRect/>
          </a:stretch>
        </p:blipFill>
        <p:spPr bwMode="auto">
          <a:xfrm>
            <a:off x="5677418" y="1450818"/>
            <a:ext cx="3081338" cy="349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725091"/>
      </p:ext>
    </p:extLst>
  </p:cSld>
  <p:clrMapOvr>
    <a:masterClrMapping/>
  </p:clrMapOvr>
  <p:transition/>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2016</Words>
  <Application>Microsoft Office PowerPoint</Application>
  <PresentationFormat>Bildschirmpräsentation (4:3)</PresentationFormat>
  <Paragraphs>372</Paragraphs>
  <Slides>35</Slides>
  <Notes>34</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35</vt:i4>
      </vt:variant>
      <vt:variant>
        <vt:lpstr>Zielgruppenorientierte Präsentationen</vt:lpstr>
      </vt:variant>
      <vt:variant>
        <vt:i4>1</vt:i4>
      </vt:variant>
    </vt:vector>
  </HeadingPairs>
  <TitlesOfParts>
    <vt:vector size="43"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2227</cp:revision>
  <cp:lastPrinted>2017-11-21T10:24:01Z</cp:lastPrinted>
  <dcterms:created xsi:type="dcterms:W3CDTF">2010-04-29T12:39:23Z</dcterms:created>
  <dcterms:modified xsi:type="dcterms:W3CDTF">2025-03-05T12:09:00Z</dcterms:modified>
</cp:coreProperties>
</file>