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39"/>
  </p:notesMasterIdLst>
  <p:handoutMasterIdLst>
    <p:handoutMasterId r:id="rId40"/>
  </p:handoutMasterIdLst>
  <p:sldIdLst>
    <p:sldId id="457" r:id="rId3"/>
    <p:sldId id="596" r:id="rId4"/>
    <p:sldId id="597" r:id="rId5"/>
    <p:sldId id="598" r:id="rId6"/>
    <p:sldId id="624" r:id="rId7"/>
    <p:sldId id="625" r:id="rId8"/>
    <p:sldId id="599" r:id="rId9"/>
    <p:sldId id="626" r:id="rId10"/>
    <p:sldId id="601" r:id="rId11"/>
    <p:sldId id="602" r:id="rId12"/>
    <p:sldId id="603" r:id="rId13"/>
    <p:sldId id="604" r:id="rId14"/>
    <p:sldId id="627" r:id="rId15"/>
    <p:sldId id="628" r:id="rId16"/>
    <p:sldId id="629" r:id="rId17"/>
    <p:sldId id="630" r:id="rId18"/>
    <p:sldId id="631" r:id="rId19"/>
    <p:sldId id="632" r:id="rId20"/>
    <p:sldId id="638" r:id="rId21"/>
    <p:sldId id="609" r:id="rId22"/>
    <p:sldId id="610" r:id="rId23"/>
    <p:sldId id="611" r:id="rId24"/>
    <p:sldId id="633" r:id="rId25"/>
    <p:sldId id="634" r:id="rId26"/>
    <p:sldId id="635" r:id="rId27"/>
    <p:sldId id="613" r:id="rId28"/>
    <p:sldId id="614" r:id="rId29"/>
    <p:sldId id="636" r:id="rId30"/>
    <p:sldId id="615" r:id="rId31"/>
    <p:sldId id="616" r:id="rId32"/>
    <p:sldId id="617" r:id="rId33"/>
    <p:sldId id="618" r:id="rId34"/>
    <p:sldId id="619" r:id="rId35"/>
    <p:sldId id="620" r:id="rId36"/>
    <p:sldId id="637" r:id="rId37"/>
    <p:sldId id="623" r:id="rId38"/>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400" autoAdjust="0"/>
  </p:normalViewPr>
  <p:slideViewPr>
    <p:cSldViewPr snapToGrid="0">
      <p:cViewPr varScale="1">
        <p:scale>
          <a:sx n="65" d="100"/>
          <a:sy n="65" d="100"/>
        </p:scale>
        <p:origin x="1340"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436CCFFC-C100-4FC3-B152-BB348996BFE4}" type="slidenum">
              <a:rPr lang="de-DE"/>
              <a:pPr>
                <a:defRPr/>
              </a:pPr>
              <a:t>‹Nr.›</a:t>
            </a:fld>
            <a:endParaRPr lang="de-DE" dirty="0"/>
          </a:p>
        </p:txBody>
      </p:sp>
    </p:spTree>
    <p:extLst>
      <p:ext uri="{BB962C8B-B14F-4D97-AF65-F5344CB8AC3E}">
        <p14:creationId xmlns:p14="http://schemas.microsoft.com/office/powerpoint/2010/main" val="19068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953400888"/>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34266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06858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0398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855249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518728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35872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4326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285788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6294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468930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62725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651918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86620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49591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72533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12027686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243926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023244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7649749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91D429B2-4B6B-425D-91E4-46E8AB26DB46}"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2A82BB8-362A-4D70-917D-0078FC37E657}" type="slidenum">
              <a:rPr lang="de-DE"/>
              <a:pPr>
                <a:defRPr/>
              </a:pPr>
              <a:t>‹Nr.›</a:t>
            </a:fld>
            <a:endParaRPr lang="de-DE" dirty="0"/>
          </a:p>
        </p:txBody>
      </p:sp>
    </p:spTree>
    <p:extLst>
      <p:ext uri="{BB962C8B-B14F-4D97-AF65-F5344CB8AC3E}">
        <p14:creationId xmlns:p14="http://schemas.microsoft.com/office/powerpoint/2010/main" val="17260602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659DAB3-84A0-4131-B12E-EACA27FAA8C4}"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4EE581C-14FE-468F-8B7D-91856E2C5296}" type="slidenum">
              <a:rPr lang="de-DE"/>
              <a:pPr>
                <a:defRPr/>
              </a:pPr>
              <a:t>‹Nr.›</a:t>
            </a:fld>
            <a:endParaRPr lang="de-DE" dirty="0"/>
          </a:p>
        </p:txBody>
      </p:sp>
    </p:spTree>
    <p:extLst>
      <p:ext uri="{BB962C8B-B14F-4D97-AF65-F5344CB8AC3E}">
        <p14:creationId xmlns:p14="http://schemas.microsoft.com/office/powerpoint/2010/main" val="2977261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D38B4366-6153-4501-BDCF-764C4E068C37}"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8B5EBA7-40CF-4D4E-8F4D-B78C5B087B0C}" type="slidenum">
              <a:rPr lang="de-DE"/>
              <a:pPr>
                <a:defRPr/>
              </a:pPr>
              <a:t>‹Nr.›</a:t>
            </a:fld>
            <a:endParaRPr lang="de-DE" dirty="0"/>
          </a:p>
        </p:txBody>
      </p:sp>
    </p:spTree>
    <p:extLst>
      <p:ext uri="{BB962C8B-B14F-4D97-AF65-F5344CB8AC3E}">
        <p14:creationId xmlns:p14="http://schemas.microsoft.com/office/powerpoint/2010/main" val="7671126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B72E815A-5ECF-4EE4-A126-C0DE1AC796D3}" type="datetimeFigureOut">
              <a:rPr lang="de-DE"/>
              <a:pPr>
                <a:defRPr/>
              </a:pPr>
              <a:t>18.07.2024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33F6EAD-7A32-4EA7-B237-2200304B5227}" type="slidenum">
              <a:rPr lang="de-DE"/>
              <a:pPr>
                <a:defRPr/>
              </a:pPr>
              <a:t>‹Nr.›</a:t>
            </a:fld>
            <a:endParaRPr lang="de-DE" dirty="0"/>
          </a:p>
        </p:txBody>
      </p:sp>
    </p:spTree>
    <p:extLst>
      <p:ext uri="{BB962C8B-B14F-4D97-AF65-F5344CB8AC3E}">
        <p14:creationId xmlns:p14="http://schemas.microsoft.com/office/powerpoint/2010/main" val="42221073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0D60BC49-2BAA-4185-B4F4-54D1CA44E04A}" type="datetimeFigureOut">
              <a:rPr lang="de-DE"/>
              <a:pPr>
                <a:defRPr/>
              </a:pPr>
              <a:t>18.07.2024</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8281108A-2961-4ED5-A231-75530B2A525F}" type="slidenum">
              <a:rPr lang="de-DE"/>
              <a:pPr>
                <a:defRPr/>
              </a:pPr>
              <a:t>‹Nr.›</a:t>
            </a:fld>
            <a:endParaRPr lang="de-DE" dirty="0"/>
          </a:p>
        </p:txBody>
      </p:sp>
    </p:spTree>
    <p:extLst>
      <p:ext uri="{BB962C8B-B14F-4D97-AF65-F5344CB8AC3E}">
        <p14:creationId xmlns:p14="http://schemas.microsoft.com/office/powerpoint/2010/main" val="39523504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DCD99F3F-9064-4F0A-AC4B-9FB761064A1E}" type="datetimeFigureOut">
              <a:rPr lang="de-DE"/>
              <a:pPr>
                <a:defRPr/>
              </a:pPr>
              <a:t>18.07.2024</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3080C7B0-F624-42FC-ADF8-8D129A6113AF}" type="slidenum">
              <a:rPr lang="de-DE"/>
              <a:pPr>
                <a:defRPr/>
              </a:pPr>
              <a:t>‹Nr.›</a:t>
            </a:fld>
            <a:endParaRPr lang="de-DE" dirty="0"/>
          </a:p>
        </p:txBody>
      </p:sp>
    </p:spTree>
    <p:extLst>
      <p:ext uri="{BB962C8B-B14F-4D97-AF65-F5344CB8AC3E}">
        <p14:creationId xmlns:p14="http://schemas.microsoft.com/office/powerpoint/2010/main" val="32651415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E5510D3-60DE-42CA-A3C5-75CBF8881CB1}" type="datetimeFigureOut">
              <a:rPr lang="de-DE"/>
              <a:pPr>
                <a:defRPr/>
              </a:pPr>
              <a:t>18.07.2024</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AAB9CDFC-1080-425B-AF49-638B59F4678C}" type="slidenum">
              <a:rPr lang="de-DE"/>
              <a:pPr>
                <a:defRPr/>
              </a:pPr>
              <a:t>‹Nr.›</a:t>
            </a:fld>
            <a:endParaRPr lang="de-DE" dirty="0"/>
          </a:p>
        </p:txBody>
      </p:sp>
    </p:spTree>
    <p:extLst>
      <p:ext uri="{BB962C8B-B14F-4D97-AF65-F5344CB8AC3E}">
        <p14:creationId xmlns:p14="http://schemas.microsoft.com/office/powerpoint/2010/main" val="14908136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7818626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58DEFEF9-C7DC-4B59-972D-EBA791DB097D}" type="datetimeFigureOut">
              <a:rPr lang="de-DE"/>
              <a:pPr>
                <a:defRPr/>
              </a:pPr>
              <a:t>18.07.2024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1742966-CB0D-441D-B544-58C5E3C971C4}" type="slidenum">
              <a:rPr lang="de-DE"/>
              <a:pPr>
                <a:defRPr/>
              </a:pPr>
              <a:t>‹Nr.›</a:t>
            </a:fld>
            <a:endParaRPr lang="de-DE" dirty="0"/>
          </a:p>
        </p:txBody>
      </p:sp>
    </p:spTree>
    <p:extLst>
      <p:ext uri="{BB962C8B-B14F-4D97-AF65-F5344CB8AC3E}">
        <p14:creationId xmlns:p14="http://schemas.microsoft.com/office/powerpoint/2010/main" val="6197889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83A733C-5359-406F-BD60-5AF589FE114A}" type="datetimeFigureOut">
              <a:rPr lang="de-DE"/>
              <a:pPr>
                <a:defRPr/>
              </a:pPr>
              <a:t>18.07.2024</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1AE366C-92CD-48CB-ABC4-BA780ED64134}" type="slidenum">
              <a:rPr lang="de-DE"/>
              <a:pPr>
                <a:defRPr/>
              </a:pPr>
              <a:t>‹Nr.›</a:t>
            </a:fld>
            <a:endParaRPr lang="de-DE" dirty="0"/>
          </a:p>
        </p:txBody>
      </p:sp>
    </p:spTree>
    <p:extLst>
      <p:ext uri="{BB962C8B-B14F-4D97-AF65-F5344CB8AC3E}">
        <p14:creationId xmlns:p14="http://schemas.microsoft.com/office/powerpoint/2010/main" val="3438131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C209E464-7D00-4035-977E-776FD5E1F30F}"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B990ED0-D820-45F7-9639-14E3AE9A968C}" type="slidenum">
              <a:rPr lang="de-DE"/>
              <a:pPr>
                <a:defRPr/>
              </a:pPr>
              <a:t>‹Nr.›</a:t>
            </a:fld>
            <a:endParaRPr lang="de-DE" dirty="0"/>
          </a:p>
        </p:txBody>
      </p:sp>
    </p:spTree>
    <p:extLst>
      <p:ext uri="{BB962C8B-B14F-4D97-AF65-F5344CB8AC3E}">
        <p14:creationId xmlns:p14="http://schemas.microsoft.com/office/powerpoint/2010/main" val="67647903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6A07659-187C-44E2-ADEE-82B3042A151A}" type="datetimeFigureOut">
              <a:rPr lang="de-DE"/>
              <a:pPr>
                <a:defRPr/>
              </a:pPr>
              <a:t>18.07.2024</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316C8CA-018E-4CBD-A94A-A5F8C29DBEC0}" type="slidenum">
              <a:rPr lang="de-DE"/>
              <a:pPr>
                <a:defRPr/>
              </a:pPr>
              <a:t>‹Nr.›</a:t>
            </a:fld>
            <a:endParaRPr lang="de-DE" dirty="0"/>
          </a:p>
        </p:txBody>
      </p:sp>
    </p:spTree>
    <p:extLst>
      <p:ext uri="{BB962C8B-B14F-4D97-AF65-F5344CB8AC3E}">
        <p14:creationId xmlns:p14="http://schemas.microsoft.com/office/powerpoint/2010/main" val="19428251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4B1F5C91-2A7F-484E-9E0E-8659D548602D}" type="datetimeFigureOut">
              <a:rPr lang="de-DE"/>
              <a:pPr>
                <a:defRPr/>
              </a:pPr>
              <a:t>18.07.2024</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3A945193-7A81-46C1-A8BC-DDFDEBC14F18}" type="slidenum">
              <a:rPr lang="de-DE"/>
              <a:pPr>
                <a:defRPr/>
              </a:pPr>
              <a:t>‹Nr.›</a:t>
            </a:fld>
            <a:endParaRPr lang="de-DE" dirty="0"/>
          </a:p>
        </p:txBody>
      </p:sp>
    </p:spTree>
    <p:extLst>
      <p:ext uri="{BB962C8B-B14F-4D97-AF65-F5344CB8AC3E}">
        <p14:creationId xmlns:p14="http://schemas.microsoft.com/office/powerpoint/2010/main" val="25675549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0348426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365528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496461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626792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7928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5308014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4062552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492125"/>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58AD23FA-2652-4D55-B626-79141BCC45AE}" type="slidenum">
              <a:rPr lang="de-DE" sz="800" smtClean="0">
                <a:solidFill>
                  <a:schemeClr val="tx1"/>
                </a:solidFill>
              </a:rPr>
              <a:pPr algn="l">
                <a:spcBef>
                  <a:spcPct val="50000"/>
                </a:spcBef>
                <a:defRPr/>
              </a:pPr>
              <a:t>‹Nr.›</a:t>
            </a:fld>
            <a:r>
              <a:rPr lang="de-DE" sz="800" dirty="0" smtClean="0">
                <a:solidFill>
                  <a:schemeClr val="tx1"/>
                </a:solidFill>
              </a:rPr>
              <a:t>, AGU-Version 1.3 vom 11.07.2024</a:t>
            </a:r>
          </a:p>
          <a:p>
            <a:pPr algn="l">
              <a:spcBef>
                <a:spcPct val="50000"/>
              </a:spcBef>
              <a:defRPr/>
            </a:pPr>
            <a:endParaRPr lang="de-DE" sz="800" dirty="0" smtClean="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Hier klicken, um Master-Textformat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953" r:id="rId1"/>
    <p:sldLayoutId id="2147489930" r:id="rId2"/>
    <p:sldLayoutId id="2147489931" r:id="rId3"/>
    <p:sldLayoutId id="2147489932" r:id="rId4"/>
    <p:sldLayoutId id="2147489933" r:id="rId5"/>
    <p:sldLayoutId id="2147489934" r:id="rId6"/>
    <p:sldLayoutId id="2147489935" r:id="rId7"/>
    <p:sldLayoutId id="2147489936" r:id="rId8"/>
    <p:sldLayoutId id="2147489937" r:id="rId9"/>
    <p:sldLayoutId id="2147489938" r:id="rId10"/>
    <p:sldLayoutId id="2147489939" r:id="rId11"/>
    <p:sldLayoutId id="2147489940"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75F0C35-6D4B-468F-AE1D-EB7921FB37F4}" type="datetimeFigureOut">
              <a:rPr lang="de-DE"/>
              <a:pPr>
                <a:defRPr/>
              </a:pPr>
              <a:t>18.07.2024</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339172B1-EDA4-4290-845A-EC79742C2015}"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941" r:id="rId1"/>
    <p:sldLayoutId id="2147489942" r:id="rId2"/>
    <p:sldLayoutId id="2147489943" r:id="rId3"/>
    <p:sldLayoutId id="2147489944" r:id="rId4"/>
    <p:sldLayoutId id="2147489945" r:id="rId5"/>
    <p:sldLayoutId id="2147489946" r:id="rId6"/>
    <p:sldLayoutId id="2147489947" r:id="rId7"/>
    <p:sldLayoutId id="2147489948" r:id="rId8"/>
    <p:sldLayoutId id="2147489949" r:id="rId9"/>
    <p:sldLayoutId id="2147489950" r:id="rId10"/>
    <p:sldLayoutId id="2147489951" r:id="rId11"/>
    <p:sldLayoutId id="2147489952"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9.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2.pn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jpeg"/></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jpeg"/><Relationship Id="rId3" Type="http://schemas.openxmlformats.org/officeDocument/2006/relationships/image" Target="../media/image64.png"/><Relationship Id="rId7" Type="http://schemas.openxmlformats.org/officeDocument/2006/relationships/image" Target="../media/image68.jpe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31.xml"/><Relationship Id="rId16"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jpeg"/><Relationship Id="rId10" Type="http://schemas.openxmlformats.org/officeDocument/2006/relationships/image" Target="../media/image71.png"/><Relationship Id="rId19" Type="http://schemas.openxmlformats.org/officeDocument/2006/relationships/image" Target="../media/image38.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33.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3.jpe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jpeg"/><Relationship Id="rId9" Type="http://schemas.openxmlformats.org/officeDocument/2006/relationships/image" Target="../media/image86.png"/><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
        <p:nvSpPr>
          <p:cNvPr id="4099" name="Text Box 6"/>
          <p:cNvSpPr txBox="1">
            <a:spLocks noChangeArrowheads="1"/>
          </p:cNvSpPr>
          <p:nvPr/>
        </p:nvSpPr>
        <p:spPr bwMode="auto">
          <a:xfrm>
            <a:off x="573088" y="484188"/>
            <a:ext cx="8074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800">
                <a:solidFill>
                  <a:schemeClr val="bg1"/>
                </a:solidFill>
              </a:rPr>
              <a:t>Sicherheitsunterweisung für Studierende – Campus Hagen </a:t>
            </a:r>
            <a:br>
              <a:rPr lang="de-DE" altLang="de-DE" sz="1800">
                <a:solidFill>
                  <a:schemeClr val="bg1"/>
                </a:solidFill>
              </a:rPr>
            </a:br>
            <a:r>
              <a:rPr lang="de-DE" altLang="de-DE" sz="1800">
                <a:solidFill>
                  <a:schemeClr val="bg1"/>
                </a:solidFill>
              </a:rPr>
              <a:t>und Studienort Lüdenscheid</a:t>
            </a:r>
          </a:p>
        </p:txBody>
      </p:sp>
      <p:sp>
        <p:nvSpPr>
          <p:cNvPr id="4100" name="Rectangle 18"/>
          <p:cNvSpPr>
            <a:spLocks noGrp="1" noChangeArrowheads="1"/>
          </p:cNvSpPr>
          <p:nvPr>
            <p:ph type="ctrTitle" sz="quarter"/>
          </p:nvPr>
        </p:nvSpPr>
        <p:spPr>
          <a:xfrm>
            <a:off x="573088" y="152400"/>
            <a:ext cx="8074025" cy="365125"/>
          </a:xfrm>
        </p:spPr>
        <p:txBody>
          <a:bodyPr/>
          <a:lstStyle/>
          <a:p>
            <a:r>
              <a:rPr lang="de-DE" altLang="de-DE" smtClean="0"/>
              <a:t>Fachhochschule Südwestfalen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8" y="1104900"/>
            <a:ext cx="7875587" cy="4862513"/>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(Sanitätsraum)</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(Hauptgebäude HE09)</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Türschlüssel beim Gebäudemanagement erhältlich</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auch als Stillraum nutzbar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Im Notfall:  Notfallschlüsselkasten rechts neben der Tür!</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Treppenhaus 5.OG </a:t>
            </a:r>
            <a:endParaRPr lang="de-DE" sz="1600" dirty="0">
              <a:solidFill>
                <a:srgbClr val="00B050"/>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Hilfsmittel für Personentransport im Notfall,</a:t>
            </a:r>
          </a:p>
          <a:p>
            <a:pPr algn="l">
              <a:defRPr/>
            </a:pPr>
            <a:r>
              <a:rPr lang="de-DE" sz="1600" dirty="0">
                <a:solidFill>
                  <a:schemeClr val="tx1"/>
                </a:solidFill>
                <a:latin typeface="Arial" pitchFamily="34" charset="0"/>
                <a:sym typeface="Wingdings" panose="05000000000000000000" pitchFamily="2" charset="2"/>
              </a:rPr>
              <a:t>z. B. wenn 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7"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8713" y="4295775"/>
            <a:ext cx="112553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1450975"/>
            <a:ext cx="1739900" cy="27241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rgbClr val="000000"/>
                </a:solidFill>
                <a:miter lim="800000"/>
                <a:headEnd/>
                <a:tailEnd/>
              </a14:hiddenLine>
            </a:ext>
          </a:extLst>
        </p:spPr>
      </p:pic>
      <p:pic>
        <p:nvPicPr>
          <p:cNvPr id="1126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75" y="4295775"/>
            <a:ext cx="1095375" cy="16700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11270" name="Rectangle 2"/>
          <p:cNvSpPr txBox="1">
            <a:spLocks noChangeArrowheads="1"/>
          </p:cNvSpPr>
          <p:nvPr/>
        </p:nvSpPr>
        <p:spPr bwMode="auto">
          <a:xfrm>
            <a:off x="1370013" y="22860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Notfalleinrichtungen am Campus Hagen</a:t>
            </a:r>
          </a:p>
        </p:txBody>
      </p:sp>
      <p:pic>
        <p:nvPicPr>
          <p:cNvPr id="112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1370013" y="22860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Notfalleinrichtungen am Campus Studienort Lüdenscheid</a:t>
            </a:r>
          </a:p>
        </p:txBody>
      </p:sp>
      <p:sp>
        <p:nvSpPr>
          <p:cNvPr id="10244" name="Textfeld 2"/>
          <p:cNvSpPr txBox="1">
            <a:spLocks noChangeArrowheads="1"/>
          </p:cNvSpPr>
          <p:nvPr/>
        </p:nvSpPr>
        <p:spPr bwMode="auto">
          <a:xfrm>
            <a:off x="573088" y="1466850"/>
            <a:ext cx="78755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defRPr/>
            </a:pPr>
            <a:r>
              <a:rPr lang="de-DE" altLang="de-DE" sz="1600" b="1" dirty="0" smtClean="0">
                <a:solidFill>
                  <a:schemeClr val="tx1"/>
                </a:solidFill>
              </a:rPr>
              <a:t>Verbandkästen</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004 (</a:t>
            </a:r>
            <a:r>
              <a:rPr lang="de-DE" altLang="de-DE" sz="1600" dirty="0" smtClean="0">
                <a:solidFill>
                  <a:schemeClr val="tx1"/>
                </a:solidFill>
                <a:sym typeface="Wingdings" pitchFamily="2" charset="2"/>
              </a:rPr>
              <a:t>EG)</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Teeküchen </a:t>
            </a:r>
            <a:r>
              <a:rPr lang="de-DE" altLang="de-DE" sz="1600" dirty="0">
                <a:solidFill>
                  <a:schemeClr val="tx1"/>
                </a:solidFill>
                <a:sym typeface="Wingdings" pitchFamily="2" charset="2"/>
              </a:rPr>
              <a:t>(EG, 1.OG, 2.OG, 3.OG)</a:t>
            </a:r>
            <a:endParaRPr lang="de-DE" altLang="de-DE" sz="9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Wandschrank </a:t>
            </a:r>
            <a:r>
              <a:rPr lang="de-DE" altLang="de-DE" sz="1600" dirty="0">
                <a:solidFill>
                  <a:schemeClr val="tx1"/>
                </a:solidFill>
                <a:sym typeface="Wingdings" pitchFamily="2" charset="2"/>
              </a:rPr>
              <a:t>Foyer EG</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2292"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225" y="1466850"/>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2765425"/>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433888"/>
            <a:ext cx="804863" cy="80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Grafik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97725" y="4433888"/>
            <a:ext cx="126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8" y="1104900"/>
            <a:ext cx="7875587" cy="5108575"/>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(Sanitätsraum)</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(Raum 004)</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Türschlüssel beim Gebäudemanagement erhältlich</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auch als Stillraum nutzbar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Im Notfall:  Notfallschlüsselkasten rechts neben </a:t>
            </a:r>
            <a:br>
              <a:rPr lang="de-DE" sz="1600" dirty="0">
                <a:solidFill>
                  <a:schemeClr val="tx1"/>
                </a:solidFill>
                <a:latin typeface="Arial" pitchFamily="34" charset="0"/>
                <a:sym typeface="Wingdings" panose="05000000000000000000" pitchFamily="2" charset="2"/>
              </a:rPr>
            </a:br>
            <a:r>
              <a:rPr lang="de-DE" sz="1600" dirty="0">
                <a:solidFill>
                  <a:schemeClr val="tx1"/>
                </a:solidFill>
                <a:latin typeface="Arial" pitchFamily="34" charset="0"/>
                <a:sym typeface="Wingdings" panose="05000000000000000000" pitchFamily="2" charset="2"/>
              </a:rPr>
              <a:t>der Tür!</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Treppenhaus 3.OG </a:t>
            </a:r>
            <a:endParaRPr lang="de-DE" sz="1600" dirty="0">
              <a:solidFill>
                <a:srgbClr val="00B050"/>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Hilfsmittel für Personentransport im Notfall,</a:t>
            </a:r>
          </a:p>
          <a:p>
            <a:pPr algn="l">
              <a:defRPr/>
            </a:pPr>
            <a:r>
              <a:rPr lang="de-DE" sz="1600" dirty="0">
                <a:solidFill>
                  <a:schemeClr val="tx1"/>
                </a:solidFill>
                <a:latin typeface="Arial" pitchFamily="34" charset="0"/>
                <a:sym typeface="Wingdings" panose="05000000000000000000" pitchFamily="2" charset="2"/>
              </a:rPr>
              <a:t>z. B. wenn die Aufzüge nicht benutzt werden können </a:t>
            </a:r>
            <a:br>
              <a:rPr lang="de-DE" sz="1600" dirty="0">
                <a:solidFill>
                  <a:schemeClr val="tx1"/>
                </a:solidFill>
                <a:latin typeface="Arial" pitchFamily="34" charset="0"/>
                <a:sym typeface="Wingdings" panose="05000000000000000000" pitchFamily="2" charset="2"/>
              </a:rPr>
            </a:br>
            <a:r>
              <a:rPr lang="de-DE" sz="1600" dirty="0">
                <a:solidFill>
                  <a:schemeClr val="tx1"/>
                </a:solidFill>
                <a:latin typeface="Arial" pitchFamily="34" charset="0"/>
                <a:sym typeface="Wingdings" panose="05000000000000000000" pitchFamily="2" charset="2"/>
              </a:rPr>
              <a:t>oder 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3315"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4478338"/>
            <a:ext cx="11271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4478338"/>
            <a:ext cx="1095375" cy="16700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13317" name="Rectangle 2"/>
          <p:cNvSpPr txBox="1">
            <a:spLocks noChangeArrowheads="1"/>
          </p:cNvSpPr>
          <p:nvPr/>
        </p:nvSpPr>
        <p:spPr bwMode="auto">
          <a:xfrm>
            <a:off x="1370013" y="22860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Notfalleinrichtungen am Campus Studienort Lüdenscheid</a:t>
            </a:r>
          </a:p>
        </p:txBody>
      </p:sp>
      <p:pic>
        <p:nvPicPr>
          <p:cNvPr id="133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2205038"/>
            <a:ext cx="162401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Grafik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6013" y="1341438"/>
            <a:ext cx="136366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21" name="Gerade Verbindung mit Pfeil 5"/>
          <p:cNvCxnSpPr>
            <a:cxnSpLocks noChangeShapeType="1"/>
          </p:cNvCxnSpPr>
          <p:nvPr/>
        </p:nvCxnSpPr>
        <p:spPr bwMode="auto">
          <a:xfrm flipV="1">
            <a:off x="7040563" y="2438400"/>
            <a:ext cx="725487" cy="738188"/>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03700" y="1258660"/>
            <a:ext cx="8197850" cy="4319588"/>
          </a:xfrm>
        </p:spPr>
        <p:txBody>
          <a:bodyPr/>
          <a:lstStyle/>
          <a:p>
            <a:pPr marL="0" indent="0">
              <a:buNone/>
              <a:defRPr/>
            </a:pPr>
            <a:r>
              <a:rPr lang="de-DE" altLang="de-DE" sz="1800" b="1" dirty="0" smtClean="0"/>
              <a:t>Soweit Ort, Zeit, Ablauf einer Veranstaltung von der Hochschule vorgegeben sind oder Sie ein Pflichtpraktikum absolvieren müssen! </a:t>
            </a:r>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Mutterschutz gilt auf für Studentinnen:</a:t>
            </a:r>
            <a:endParaRPr lang="de-DE" altLang="de-DE" sz="2400" b="1" dirty="0">
              <a:solidFill>
                <a:schemeClr val="bg1"/>
              </a:solidFill>
            </a:endParaRPr>
          </a:p>
        </p:txBody>
      </p:sp>
      <p:pic>
        <p:nvPicPr>
          <p:cNvPr id="2" name="Grafik 1"/>
          <p:cNvPicPr>
            <a:picLocks noChangeAspect="1"/>
          </p:cNvPicPr>
          <p:nvPr/>
        </p:nvPicPr>
        <p:blipFill>
          <a:blip r:embed="rId3"/>
          <a:stretch>
            <a:fillRect/>
          </a:stretch>
        </p:blipFill>
        <p:spPr>
          <a:xfrm>
            <a:off x="1932939" y="2037669"/>
            <a:ext cx="6038521" cy="3996000"/>
          </a:xfrm>
          <a:prstGeom prst="rect">
            <a:avLst/>
          </a:prstGeom>
        </p:spPr>
      </p:pic>
      <p:sp>
        <p:nvSpPr>
          <p:cNvPr id="3" name="Textfeld 2"/>
          <p:cNvSpPr txBox="1"/>
          <p:nvPr/>
        </p:nvSpPr>
        <p:spPr>
          <a:xfrm>
            <a:off x="177120" y="3897425"/>
            <a:ext cx="2231572" cy="954107"/>
          </a:xfrm>
          <a:prstGeom prst="rect">
            <a:avLst/>
          </a:prstGeom>
          <a:noFill/>
          <a:ln>
            <a:solidFill>
              <a:schemeClr val="tx1"/>
            </a:solidFill>
            <a:prstDash val="sysDot"/>
          </a:ln>
        </p:spPr>
        <p:txBody>
          <a:bodyPr wrap="square" rtlCol="0">
            <a:spAutoFit/>
          </a:bodyPr>
          <a:lstStyle/>
          <a:p>
            <a:pPr algn="l"/>
            <a:r>
              <a:rPr lang="de-DE" sz="1400" b="1" dirty="0" smtClean="0">
                <a:solidFill>
                  <a:schemeClr val="tx1"/>
                </a:solidFill>
              </a:rPr>
              <a:t>Melden Sie sich im Falle einer Schwangerschaft bitte bei den Ansprechpartner*innen</a:t>
            </a:r>
            <a:endParaRPr lang="de-DE" sz="1400" b="1" dirty="0">
              <a:solidFill>
                <a:schemeClr val="tx1"/>
              </a:solidFill>
            </a:endParaRPr>
          </a:p>
        </p:txBody>
      </p:sp>
      <p:cxnSp>
        <p:nvCxnSpPr>
          <p:cNvPr id="7" name="Gerade Verbindung mit Pfeil 6"/>
          <p:cNvCxnSpPr/>
          <p:nvPr/>
        </p:nvCxnSpPr>
        <p:spPr bwMode="auto">
          <a:xfrm flipV="1">
            <a:off x="1186543" y="2830287"/>
            <a:ext cx="1222149" cy="106713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120923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marL="0" indent="0">
              <a:buNone/>
            </a:pPr>
            <a:r>
              <a:rPr lang="de-DE" altLang="de-DE" b="1" dirty="0" smtClean="0">
                <a:solidFill>
                  <a:srgbClr val="C00000"/>
                </a:solidFill>
              </a:rPr>
              <a:t>Die Brandschutzordnung</a:t>
            </a:r>
            <a:r>
              <a:rPr lang="de-DE" altLang="de-DE" sz="1400" dirty="0" smtClean="0"/>
              <a:t> </a:t>
            </a:r>
            <a:r>
              <a:rPr lang="de-DE" altLang="de-DE" dirty="0" smtClean="0"/>
              <a:t>der FH SWF</a:t>
            </a:r>
            <a:endParaRPr lang="de-DE" altLang="de-DE" dirty="0"/>
          </a:p>
          <a:p>
            <a:pPr marL="0" indent="0">
              <a:buNone/>
            </a:pPr>
            <a:r>
              <a:rPr lang="de-DE" altLang="de-DE" dirty="0" smtClean="0"/>
              <a:t>…dient dazu, Sie bzgl. möglicher Brandgefahren zu sensibilisieren und Ihnen im Brandfall das richtige Verhalten aufzuzeigen. </a:t>
            </a:r>
          </a:p>
          <a:p>
            <a:pPr marL="0" indent="0">
              <a:buNone/>
            </a:pPr>
            <a:endParaRPr lang="de-DE" altLang="de-DE" dirty="0" smtClean="0"/>
          </a:p>
          <a:p>
            <a:pPr marL="0" indent="0">
              <a:buNone/>
            </a:pPr>
            <a:r>
              <a:rPr lang="de-DE" altLang="de-DE" b="1" dirty="0" smtClean="0">
                <a:solidFill>
                  <a:srgbClr val="C00000"/>
                </a:solidFill>
              </a:rPr>
              <a:t>Teil A</a:t>
            </a:r>
            <a:r>
              <a:rPr lang="de-DE" altLang="de-DE" b="1" dirty="0" smtClean="0"/>
              <a:t> </a:t>
            </a:r>
            <a:r>
              <a:rPr lang="de-DE" altLang="de-DE" dirty="0" smtClean="0"/>
              <a:t>hängt an jedem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017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p:cNvPicPr>
            <a:picLocks noChangeAspect="1"/>
          </p:cNvPicPr>
          <p:nvPr/>
        </p:nvPicPr>
        <p:blipFill>
          <a:blip r:embed="rId4"/>
          <a:stretch>
            <a:fillRect/>
          </a:stretch>
        </p:blipFill>
        <p:spPr>
          <a:xfrm>
            <a:off x="2997663" y="643618"/>
            <a:ext cx="4110068" cy="5940000"/>
          </a:xfrm>
          <a:prstGeom prst="rect">
            <a:avLst/>
          </a:prstGeom>
        </p:spPr>
      </p:pic>
      <p:sp>
        <p:nvSpPr>
          <p:cNvPr id="4" name="Textfeld 3"/>
          <p:cNvSpPr txBox="1"/>
          <p:nvPr/>
        </p:nvSpPr>
        <p:spPr>
          <a:xfrm flipH="1">
            <a:off x="209005" y="1534886"/>
            <a:ext cx="2512424" cy="3416320"/>
          </a:xfrm>
          <a:prstGeom prst="rect">
            <a:avLst/>
          </a:prstGeom>
          <a:noFill/>
        </p:spPr>
        <p:txBody>
          <a:bodyPr wrap="square" rtlCol="0">
            <a:spAutoFit/>
          </a:bodyPr>
          <a:lstStyle/>
          <a:p>
            <a:pPr algn="l"/>
            <a:r>
              <a:rPr lang="de-DE" sz="2400" dirty="0" smtClean="0">
                <a:solidFill>
                  <a:schemeClr val="tx1"/>
                </a:solidFill>
              </a:rPr>
              <a:t>Hinweis:</a:t>
            </a:r>
          </a:p>
          <a:p>
            <a:pPr algn="l"/>
            <a:r>
              <a:rPr lang="de-DE" sz="2400" dirty="0" smtClean="0">
                <a:solidFill>
                  <a:schemeClr val="tx1"/>
                </a:solidFill>
              </a:rPr>
              <a:t>Die </a:t>
            </a:r>
            <a:r>
              <a:rPr lang="de-DE" sz="2400" u="sng" dirty="0" smtClean="0">
                <a:solidFill>
                  <a:schemeClr val="tx1"/>
                </a:solidFill>
              </a:rPr>
              <a:t>BSO Teil B </a:t>
            </a:r>
            <a:r>
              <a:rPr lang="de-DE" sz="2400" dirty="0" smtClean="0">
                <a:solidFill>
                  <a:schemeClr val="tx1"/>
                </a:solidFill>
              </a:rPr>
              <a:t>finden Sie auf der Internetseite der Stabsstelle AGU. Bitte lesen Sie sich diese in ihrer Gesamtheit in Ruhe durch!</a:t>
            </a:r>
            <a:endParaRPr lang="de-DE" sz="2400" dirty="0">
              <a:solidFill>
                <a:schemeClr val="tx1"/>
              </a:solidFill>
            </a:endParaRPr>
          </a:p>
        </p:txBody>
      </p:sp>
    </p:spTree>
    <p:extLst>
      <p:ext uri="{BB962C8B-B14F-4D97-AF65-F5344CB8AC3E}">
        <p14:creationId xmlns:p14="http://schemas.microsoft.com/office/powerpoint/2010/main" val="8923584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 (Hinweis: Es darf nur in gekennzeichneten Bereichen geraucht werden, das Rauchen von Cannabis ist an der Hochschule nicht erlaubt)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None/>
              <a:defRPr/>
            </a:pPr>
            <a:endParaRPr lang="de-DE" altLang="de-DE" sz="1000" dirty="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6"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413" y="1956756"/>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4376" y="2716240"/>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236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13418" y="1107496"/>
            <a:ext cx="8144782" cy="4417246"/>
          </a:xfrm>
        </p:spPr>
        <p:txBody>
          <a:bodyPr/>
          <a:lstStyle/>
          <a:p>
            <a:pPr marL="0" indent="0">
              <a:buNone/>
              <a:defRPr/>
            </a:pPr>
            <a:endParaRPr lang="de-DE" altLang="de-DE" sz="1000" dirty="0"/>
          </a:p>
          <a:p>
            <a:pPr>
              <a:buFont typeface="Arial" panose="020B0604020202020204" pitchFamily="34" charset="0"/>
              <a:buChar char="•"/>
              <a:defRPr/>
            </a:pPr>
            <a:r>
              <a:rPr lang="de-DE" altLang="de-DE" b="1" dirty="0">
                <a:solidFill>
                  <a:srgbClr val="C00000"/>
                </a:solidFill>
              </a:rPr>
              <a:t>Feuerlöscher</a:t>
            </a:r>
            <a:r>
              <a:rPr lang="de-DE" altLang="de-DE" dirty="0"/>
              <a:t> befinden sich auf jeder </a:t>
            </a:r>
            <a:r>
              <a:rPr lang="de-DE" altLang="de-DE" dirty="0" smtClean="0"/>
              <a:t>Etage. Informieren Sie </a:t>
            </a:r>
            <a:r>
              <a:rPr lang="de-DE" altLang="de-DE" dirty="0"/>
              <a:t>sich für den Notfall über die Standorte der </a:t>
            </a: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a:t>
            </a:r>
            <a:r>
              <a:rPr lang="de-DE" altLang="de-DE" dirty="0" smtClean="0"/>
              <a:t>Hochschule                                                               (Gebäudemanagement: Dezernat 7) melden</a:t>
            </a:r>
            <a:r>
              <a:rPr lang="de-DE" altLang="de-DE" dirty="0"/>
              <a:t>. </a:t>
            </a:r>
            <a:endParaRPr lang="de-DE" altLang="de-DE" dirty="0" smtClean="0"/>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7334" y="2747383"/>
            <a:ext cx="1562864"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468373" y="3091466"/>
            <a:ext cx="5019644" cy="3060000"/>
          </a:xfrm>
          <a:prstGeom prst="rect">
            <a:avLst/>
          </a:prstGeom>
          <a:ln>
            <a:solidFill>
              <a:schemeClr val="bg1">
                <a:lumMod val="65000"/>
              </a:schemeClr>
            </a:solidFill>
          </a:ln>
        </p:spPr>
      </p:pic>
    </p:spTree>
    <p:extLst>
      <p:ext uri="{BB962C8B-B14F-4D97-AF65-F5344CB8AC3E}">
        <p14:creationId xmlns:p14="http://schemas.microsoft.com/office/powerpoint/2010/main" val="23922455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a:t>
            </a:r>
            <a:r>
              <a:rPr lang="de-DE" altLang="de-DE" dirty="0" smtClean="0"/>
              <a:t>Brandlasten (z. B. Plakate) in Fluren </a:t>
            </a:r>
            <a:r>
              <a:rPr lang="de-DE" altLang="de-DE" dirty="0"/>
              <a:t>/ </a:t>
            </a:r>
            <a:r>
              <a:rPr lang="de-DE" altLang="de-DE" dirty="0" smtClean="0"/>
              <a:t>Treppenräumen angebracht werden. Nutzen Sie hierzu die Brandschutzschaukästen / Vitrinen der Hochschule.</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a:buFont typeface="Arial" panose="020B0604020202020204" pitchFamily="34" charset="0"/>
              <a:buChar char="•"/>
              <a:defRPr/>
            </a:pPr>
            <a:r>
              <a:rPr lang="de-DE" altLang="de-DE" dirty="0" smtClean="0"/>
              <a:t>Das Abstellen von Fahrzeugen (z. B. Fahrräder, E-Bikes / E-</a:t>
            </a:r>
            <a:r>
              <a:rPr lang="de-DE" altLang="de-DE" dirty="0" err="1" smtClean="0"/>
              <a:t>Scooter</a:t>
            </a:r>
            <a:r>
              <a:rPr lang="de-DE" altLang="de-DE" dirty="0" smtClean="0"/>
              <a:t> etc.) ist im Hochschulgebäude untersagt! Innenbereiche sind keine Parkplätze für Fahrzeuge!</a:t>
            </a:r>
          </a:p>
          <a:p>
            <a:pPr marL="0" indent="0">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458518" y="2522860"/>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3748" y="81979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282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18774" y="92082"/>
            <a:ext cx="8074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smtClean="0">
                <a:solidFill>
                  <a:schemeClr val="bg1"/>
                </a:solidFill>
              </a:rPr>
              <a:t>Bitte machen Sie sich mit der Sicherheit am </a:t>
            </a:r>
          </a:p>
          <a:p>
            <a:pPr algn="l"/>
            <a:r>
              <a:rPr lang="de-DE" altLang="de-DE" sz="2000" b="1" dirty="0" smtClean="0">
                <a:solidFill>
                  <a:schemeClr val="bg1"/>
                </a:solidFill>
              </a:rPr>
              <a:t>Studienort vertraut und schauen Sie sich die Flucht- und Rettungspläne vor Ort an !</a:t>
            </a:r>
            <a:endParaRPr lang="de-DE" altLang="de-DE" sz="20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56" y="1252163"/>
            <a:ext cx="6704057" cy="4320000"/>
          </a:xfrm>
          <a:prstGeom prst="rect">
            <a:avLst/>
          </a:prstGeom>
        </p:spPr>
      </p:pic>
      <p:sp>
        <p:nvSpPr>
          <p:cNvPr id="8" name="Textfeld 7"/>
          <p:cNvSpPr txBox="1"/>
          <p:nvPr/>
        </p:nvSpPr>
        <p:spPr>
          <a:xfrm flipH="1">
            <a:off x="423119" y="5578991"/>
            <a:ext cx="7915337" cy="646331"/>
          </a:xfrm>
          <a:prstGeom prst="rect">
            <a:avLst/>
          </a:prstGeom>
          <a:noFill/>
        </p:spPr>
        <p:txBody>
          <a:bodyPr wrap="square" rtlCol="0">
            <a:spAutoFit/>
          </a:bodyPr>
          <a:lstStyle/>
          <a:p>
            <a:pPr algn="l"/>
            <a:r>
              <a:rPr lang="de-DE" sz="1800" dirty="0" smtClean="0">
                <a:solidFill>
                  <a:srgbClr val="00B050"/>
                </a:solidFill>
              </a:rPr>
              <a:t>Folgen Sie am Besten den grünen Fluchtwegen direkt zum Notausgang und gehen Sie zum Sammelplatz!</a:t>
            </a:r>
            <a:endParaRPr lang="de-DE" sz="1800" dirty="0">
              <a:solidFill>
                <a:srgbClr val="00B050"/>
              </a:solidFill>
            </a:endParaRPr>
          </a:p>
        </p:txBody>
      </p:sp>
    </p:spTree>
    <p:extLst>
      <p:ext uri="{BB962C8B-B14F-4D97-AF65-F5344CB8AC3E}">
        <p14:creationId xmlns:p14="http://schemas.microsoft.com/office/powerpoint/2010/main" val="28757804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defRP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defRP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defRP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defRPr/>
            </a:pPr>
            <a:r>
              <a:rPr lang="de-DE" altLang="de-DE" sz="1800" b="1" dirty="0" smtClean="0"/>
              <a:t>Notfalleinrichtungen am Campus </a:t>
            </a:r>
          </a:p>
          <a:p>
            <a:pPr>
              <a:lnSpc>
                <a:spcPct val="150000"/>
              </a:lnSpc>
              <a:buFont typeface="Arial" panose="020B0604020202020204" pitchFamily="34" charset="0"/>
              <a:buChar char="•"/>
              <a:defRPr/>
            </a:pPr>
            <a:r>
              <a:rPr lang="de-DE" altLang="de-DE" sz="1800" b="1" dirty="0" smtClean="0"/>
              <a:t>Wichtige Brandschutzgrundlagen</a:t>
            </a:r>
          </a:p>
          <a:p>
            <a:pPr>
              <a:lnSpc>
                <a:spcPct val="150000"/>
              </a:lnSpc>
              <a:buFont typeface="Arial" panose="020B0604020202020204" pitchFamily="34" charset="0"/>
              <a:buChar char="•"/>
              <a:defRP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defRP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defRPr/>
            </a:pPr>
            <a:r>
              <a:rPr lang="de-DE" altLang="de-DE" sz="1800" b="1" dirty="0" smtClean="0"/>
              <a:t>Pflichten der Studierenden</a:t>
            </a:r>
          </a:p>
          <a:p>
            <a:pPr>
              <a:lnSpc>
                <a:spcPct val="150000"/>
              </a:lnSpc>
              <a:buFont typeface="Arial" panose="020B0604020202020204" pitchFamily="34" charset="0"/>
              <a:buChar char="•"/>
              <a:defRPr/>
            </a:pPr>
            <a:r>
              <a:rPr lang="de-DE" altLang="de-DE" sz="1800" b="1" dirty="0"/>
              <a:t>Weitergehende Hinweise zum Arbeits-, Gesundheits-, </a:t>
            </a:r>
            <a:r>
              <a:rPr lang="de-DE" altLang="de-DE" sz="1800" b="1" dirty="0" smtClean="0"/>
              <a:t>Umweltschutz</a:t>
            </a:r>
          </a:p>
          <a:p>
            <a:pPr marL="0" indent="0">
              <a:buFont typeface="Wingdings" pitchFamily="2" charset="2"/>
              <a:buNone/>
              <a:defRPr/>
            </a:pPr>
            <a:endParaRPr lang="de-DE" altLang="de-DE" sz="1800" b="1" dirty="0" smtClean="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5123" name="Rectangle 2"/>
          <p:cNvSpPr txBox="1">
            <a:spLocks noChangeArrowheads="1"/>
          </p:cNvSpPr>
          <p:nvPr/>
        </p:nvSpPr>
        <p:spPr bwMode="auto">
          <a:xfrm>
            <a:off x="573088" y="349250"/>
            <a:ext cx="807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Unterweisungsinhalt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marL="379413" lvl="1" indent="0">
              <a:buFont typeface="Wingdings" pitchFamily="2" charset="2"/>
              <a:buNone/>
              <a:defRPr/>
            </a:pPr>
            <a:endParaRPr lang="de-DE" altLang="de-DE" sz="600" dirty="0"/>
          </a:p>
          <a:p>
            <a:pPr>
              <a:buFont typeface="Arial" panose="020B0604020202020204" pitchFamily="34" charset="0"/>
              <a:buChar char="•"/>
              <a:defRPr/>
            </a:pPr>
            <a:r>
              <a:rPr lang="de-DE" altLang="de-DE" dirty="0" smtClean="0"/>
              <a:t>Für den Notfall gibt es 2 </a:t>
            </a:r>
            <a:r>
              <a:rPr lang="de-DE" altLang="de-DE" b="1" dirty="0" smtClean="0"/>
              <a:t>Sammelplätze</a:t>
            </a:r>
            <a:r>
              <a:rPr lang="de-DE" altLang="de-DE" dirty="0" smtClean="0"/>
              <a:t> am Campus:</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8435"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813" y="1595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713" y="15922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5763" y="23510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Grafik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4413" y="2965450"/>
            <a:ext cx="4437062"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5088" y="3433763"/>
            <a:ext cx="2311400" cy="24114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18440"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Campus Hagen</a:t>
            </a:r>
          </a:p>
        </p:txBody>
      </p:sp>
      <p:pic>
        <p:nvPicPr>
          <p:cNvPr id="1844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88"/>
            <a:ext cx="1108075" cy="110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03213" y="1287463"/>
            <a:ext cx="8197850" cy="4319587"/>
          </a:xfrm>
        </p:spPr>
        <p:txBody>
          <a:bodyPr/>
          <a:lstStyle/>
          <a:p>
            <a:pPr marL="0" indent="0" algn="ctr">
              <a:buFont typeface="Wingdings" pitchFamily="2" charset="2"/>
              <a:buNone/>
            </a:pPr>
            <a:r>
              <a:rPr lang="de-DE" altLang="de-DE" sz="2000" b="1" smtClean="0"/>
              <a:t>Sammelplatz 1: </a:t>
            </a:r>
            <a:r>
              <a:rPr lang="de-DE" altLang="de-DE" sz="2000" smtClean="0"/>
              <a:t>Parkplatz hinter der Maschinenhalle</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1770063"/>
            <a:ext cx="6942137" cy="42116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19460"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Campus Hagen</a:t>
            </a:r>
          </a:p>
        </p:txBody>
      </p:sp>
      <p:pic>
        <p:nvPicPr>
          <p:cNvPr id="194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1138238" cy="11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46075" y="1208088"/>
            <a:ext cx="8197850" cy="4319587"/>
          </a:xfrm>
        </p:spPr>
        <p:txBody>
          <a:bodyPr/>
          <a:lstStyle/>
          <a:p>
            <a:pPr marL="0" indent="0" algn="ctr">
              <a:buFont typeface="Wingdings" pitchFamily="2" charset="2"/>
              <a:buNone/>
            </a:pPr>
            <a:r>
              <a:rPr lang="de-DE" altLang="de-DE" sz="2000" b="1" smtClean="0"/>
              <a:t>Sammelplatz 2: </a:t>
            </a:r>
            <a:r>
              <a:rPr lang="de-DE" altLang="de-DE" sz="2000" smtClean="0"/>
              <a:t>Innenhof</a:t>
            </a:r>
          </a:p>
        </p:txBody>
      </p:sp>
      <p:pic>
        <p:nvPicPr>
          <p:cNvPr id="20483"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41475"/>
            <a:ext cx="73739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4" name="Gerade Verbindung mit Pfeil 3"/>
          <p:cNvCxnSpPr>
            <a:cxnSpLocks noChangeShapeType="1"/>
          </p:cNvCxnSpPr>
          <p:nvPr/>
        </p:nvCxnSpPr>
        <p:spPr bwMode="auto">
          <a:xfrm flipV="1">
            <a:off x="1776413" y="3338513"/>
            <a:ext cx="147637" cy="441325"/>
          </a:xfrm>
          <a:prstGeom prst="straightConnector1">
            <a:avLst/>
          </a:prstGeom>
          <a:noFill/>
          <a:ln w="381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Campus Hagen</a:t>
            </a:r>
          </a:p>
        </p:txBody>
      </p:sp>
      <p:pic>
        <p:nvPicPr>
          <p:cNvPr id="204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1138238" cy="11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4"/>
          <a:stretch>
            <a:fillRect/>
          </a:stretch>
        </p:blipFill>
        <p:spPr>
          <a:xfrm>
            <a:off x="553749" y="1372238"/>
            <a:ext cx="7722687" cy="4248000"/>
          </a:xfrm>
          <a:prstGeom prst="rect">
            <a:avLst/>
          </a:prstGeom>
        </p:spPr>
      </p:pic>
    </p:spTree>
    <p:extLst>
      <p:ext uri="{BB962C8B-B14F-4D97-AF65-F5344CB8AC3E}">
        <p14:creationId xmlns:p14="http://schemas.microsoft.com/office/powerpoint/2010/main" val="34466890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smtClean="0">
                <a:solidFill>
                  <a:srgbClr val="C00000"/>
                </a:solidFill>
              </a:rPr>
              <a:t>112</a:t>
            </a:r>
            <a:endParaRPr lang="de-DE" altLang="de-DE" sz="1000" b="1" dirty="0">
              <a:solidFill>
                <a:srgbClr val="C00000"/>
              </a:solidFill>
            </a:endParaRP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a:solidFill>
                  <a:schemeClr val="tx1"/>
                </a:solidFill>
              </a:rPr>
              <a:t>Scheibe vorsichtig einschlagen und Knopf tief drücken:</a:t>
            </a: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pPr algn="l"/>
            <a:endParaRPr lang="de-DE" altLang="de-DE" sz="1000" b="1" dirty="0">
              <a:solidFill>
                <a:schemeClr val="tx1"/>
              </a:solidFill>
            </a:endParaRPr>
          </a:p>
          <a:p>
            <a:r>
              <a:rPr lang="de-DE" altLang="de-DE" sz="1000" b="1" dirty="0">
                <a:solidFill>
                  <a:srgbClr val="C00000"/>
                </a:solidFill>
              </a:rPr>
              <a:t>Akustisches Alarmsignal </a:t>
            </a:r>
            <a:r>
              <a:rPr lang="de-DE" altLang="de-DE" sz="1000" b="1" dirty="0">
                <a:solidFill>
                  <a:schemeClr val="tx1"/>
                </a:solidFill>
              </a:rPr>
              <a:t>ertönt im Gebäude!</a:t>
            </a:r>
          </a:p>
          <a:p>
            <a:pPr algn="l"/>
            <a:endParaRPr lang="de-DE" altLang="de-DE" sz="1000" b="1" dirty="0">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smtClean="0">
                <a:solidFill>
                  <a:schemeClr val="tx1"/>
                </a:solidFill>
                <a:sym typeface="Wingdings" pitchFamily="2" charset="2"/>
              </a:rPr>
              <a:t> Löschversuche </a:t>
            </a:r>
            <a:r>
              <a:rPr lang="de-DE" altLang="de-DE" sz="1200" dirty="0">
                <a:solidFill>
                  <a:schemeClr val="tx1"/>
                </a:solidFill>
                <a:sym typeface="Wingdings" pitchFamily="2" charset="2"/>
              </a:rPr>
              <a:t>eines </a:t>
            </a:r>
            <a:r>
              <a:rPr lang="de-DE" altLang="de-DE" sz="1200" dirty="0" smtClean="0">
                <a:solidFill>
                  <a:schemeClr val="tx1"/>
                </a:solidFill>
                <a:sym typeface="Wingdings" pitchFamily="2" charset="2"/>
              </a:rPr>
              <a:t>Entstehungsbrandes nur </a:t>
            </a:r>
            <a:r>
              <a:rPr lang="de-DE" altLang="de-DE" sz="1200" dirty="0">
                <a:solidFill>
                  <a:schemeClr val="tx1"/>
                </a:solidFill>
                <a:sym typeface="Wingdings" pitchFamily="2" charset="2"/>
              </a:rPr>
              <a:t>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a:t>
            </a:r>
            <a:r>
              <a:rPr lang="de-DE" altLang="de-DE" sz="1200" dirty="0" smtClean="0">
                <a:solidFill>
                  <a:schemeClr val="tx1"/>
                </a:solidFill>
                <a:sym typeface="Wingdings" pitchFamily="2" charset="2"/>
              </a:rPr>
              <a:t>Sammelplätze) der </a:t>
            </a:r>
            <a:r>
              <a:rPr lang="de-DE" altLang="de-DE" sz="1200" dirty="0">
                <a:solidFill>
                  <a:schemeClr val="tx1"/>
                </a:solidFill>
                <a:sym typeface="Wingdings" pitchFamily="2" charset="2"/>
              </a:rPr>
              <a:t>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a:t>
            </a:r>
            <a:r>
              <a:rPr lang="de-DE" altLang="de-DE" sz="1200" dirty="0" smtClean="0">
                <a:solidFill>
                  <a:srgbClr val="C00000"/>
                </a:solidFill>
              </a:rPr>
              <a:t>Evakuierungshelferinnen/-helfer</a:t>
            </a:r>
            <a:endParaRPr lang="de-DE" altLang="de-DE" sz="1200" dirty="0">
              <a:solidFill>
                <a:srgbClr val="C00000"/>
              </a:solidFill>
            </a:endParaRPr>
          </a:p>
          <a:p>
            <a:pPr algn="l"/>
            <a:endParaRPr lang="de-DE" altLang="de-DE" sz="800" dirty="0">
              <a:solidFill>
                <a:schemeClr val="tx1"/>
              </a:solidFill>
            </a:endParaRPr>
          </a:p>
          <a:p>
            <a:pPr algn="l"/>
            <a:r>
              <a:rPr lang="de-DE" altLang="de-DE" sz="1200" dirty="0" smtClean="0">
                <a:solidFill>
                  <a:schemeClr val="tx1"/>
                </a:solidFill>
                <a:sym typeface="Wingdings" pitchFamily="2" charset="2"/>
              </a:rPr>
              <a:t> sind </a:t>
            </a:r>
            <a:r>
              <a:rPr lang="de-DE" altLang="de-DE" sz="1200" dirty="0">
                <a:solidFill>
                  <a:schemeClr val="tx1"/>
                </a:solidFill>
                <a:sym typeface="Wingdings" pitchFamily="2" charset="2"/>
              </a:rPr>
              <a:t>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6"/>
          <a:stretch>
            <a:fillRect/>
          </a:stretch>
        </p:blipFill>
        <p:spPr>
          <a:xfrm>
            <a:off x="296814" y="4942794"/>
            <a:ext cx="2655491" cy="1404000"/>
          </a:xfrm>
          <a:prstGeom prst="rect">
            <a:avLst/>
          </a:prstGeom>
        </p:spPr>
      </p:pic>
    </p:spTree>
    <p:extLst>
      <p:ext uri="{BB962C8B-B14F-4D97-AF65-F5344CB8AC3E}">
        <p14:creationId xmlns:p14="http://schemas.microsoft.com/office/powerpoint/2010/main" val="24074911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227986" y="1683131"/>
            <a:ext cx="8710667" cy="4104000"/>
          </a:xfrm>
          <a:prstGeom prst="rect">
            <a:avLst/>
          </a:prstGeom>
        </p:spPr>
      </p:pic>
    </p:spTree>
    <p:extLst>
      <p:ext uri="{BB962C8B-B14F-4D97-AF65-F5344CB8AC3E}">
        <p14:creationId xmlns:p14="http://schemas.microsoft.com/office/powerpoint/2010/main" val="19412260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marL="379413" lvl="1" indent="0">
              <a:buFont typeface="Wingdings" pitchFamily="2" charset="2"/>
              <a:buNone/>
              <a:defRPr/>
            </a:pPr>
            <a:endParaRPr lang="de-DE" altLang="de-DE" sz="600" dirty="0"/>
          </a:p>
          <a:p>
            <a:pPr>
              <a:buFont typeface="Arial" panose="020B0604020202020204" pitchFamily="34" charset="0"/>
              <a:buChar char="•"/>
              <a:defRPr/>
            </a:pPr>
            <a:r>
              <a:rPr lang="de-DE" altLang="de-DE" dirty="0" smtClean="0"/>
              <a:t>Für den Notfall gibt es 1 </a:t>
            </a:r>
            <a:r>
              <a:rPr lang="de-DE" altLang="de-DE" b="1" dirty="0" smtClean="0"/>
              <a:t>Sammelplatz</a:t>
            </a:r>
            <a:r>
              <a:rPr lang="de-DE" altLang="de-DE" dirty="0" smtClean="0"/>
              <a:t>: Parkplatz</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22531"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813" y="1595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713" y="15922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5763" y="23510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088" y="3433763"/>
            <a:ext cx="2311400" cy="24114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2535"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Studienort Lüdenscheid</a:t>
            </a: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88"/>
            <a:ext cx="1108075" cy="110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4800" y="2838450"/>
            <a:ext cx="3338513" cy="348773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feld 2"/>
          <p:cNvSpPr txBox="1">
            <a:spLocks noChangeArrowheads="1"/>
          </p:cNvSpPr>
          <p:nvPr/>
        </p:nvSpPr>
        <p:spPr bwMode="auto">
          <a:xfrm>
            <a:off x="681038" y="2293938"/>
            <a:ext cx="4003675" cy="5222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b="1"/>
              <a:t>1 Möglichkeit, einen Brand eigenständig bei der Feuerwehr zu melden</a:t>
            </a:r>
          </a:p>
        </p:txBody>
      </p:sp>
      <p:sp>
        <p:nvSpPr>
          <p:cNvPr id="23555" name="Textfeld 6"/>
          <p:cNvSpPr txBox="1">
            <a:spLocks noChangeArrowheads="1"/>
          </p:cNvSpPr>
          <p:nvPr/>
        </p:nvSpPr>
        <p:spPr bwMode="auto">
          <a:xfrm>
            <a:off x="1862138" y="2947988"/>
            <a:ext cx="164147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200" b="1"/>
              <a:t>Notruf wählen</a:t>
            </a:r>
          </a:p>
          <a:p>
            <a:pPr algn="ctr">
              <a:spcAft>
                <a:spcPct val="0"/>
              </a:spcAft>
              <a:buClrTx/>
              <a:buFontTx/>
              <a:buNone/>
            </a:pPr>
            <a:r>
              <a:rPr lang="de-DE" altLang="de-DE" sz="1000"/>
              <a:t>(Meldung bei Feuerwehr)</a:t>
            </a:r>
            <a:r>
              <a:rPr lang="de-DE" altLang="de-DE" sz="1200" b="1"/>
              <a:t> </a:t>
            </a:r>
          </a:p>
        </p:txBody>
      </p:sp>
      <p:cxnSp>
        <p:nvCxnSpPr>
          <p:cNvPr id="23556" name="Gerade Verbindung 9"/>
          <p:cNvCxnSpPr>
            <a:cxnSpLocks noChangeShapeType="1"/>
          </p:cNvCxnSpPr>
          <p:nvPr/>
        </p:nvCxnSpPr>
        <p:spPr bwMode="auto">
          <a:xfrm>
            <a:off x="2770188" y="2811463"/>
            <a:ext cx="0" cy="14446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7" name="Textfeld 14"/>
          <p:cNvSpPr txBox="1">
            <a:spLocks noChangeArrowheads="1"/>
          </p:cNvSpPr>
          <p:nvPr/>
        </p:nvSpPr>
        <p:spPr bwMode="auto">
          <a:xfrm>
            <a:off x="1862138" y="3408363"/>
            <a:ext cx="1641475"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000" b="1" dirty="0"/>
              <a:t>Mobil:    </a:t>
            </a:r>
            <a:r>
              <a:rPr lang="de-DE" altLang="de-DE" sz="1000" b="1" dirty="0">
                <a:solidFill>
                  <a:srgbClr val="C00000"/>
                </a:solidFill>
              </a:rPr>
              <a:t>112</a:t>
            </a:r>
          </a:p>
          <a:p>
            <a:pPr>
              <a:spcAft>
                <a:spcPct val="0"/>
              </a:spcAft>
              <a:buClrTx/>
              <a:buFontTx/>
              <a:buNone/>
            </a:pPr>
            <a:r>
              <a:rPr lang="de-DE" altLang="de-DE" sz="1000" b="1" dirty="0"/>
              <a:t>Tel.    </a:t>
            </a:r>
            <a:r>
              <a:rPr lang="de-DE" altLang="de-DE" sz="1000" b="1" dirty="0" smtClean="0">
                <a:solidFill>
                  <a:srgbClr val="C00000"/>
                </a:solidFill>
              </a:rPr>
              <a:t>112</a:t>
            </a:r>
            <a:endParaRPr lang="de-DE" altLang="de-DE" sz="1000" b="1" dirty="0">
              <a:solidFill>
                <a:srgbClr val="C00000"/>
              </a:solidFill>
            </a:endParaRPr>
          </a:p>
          <a:p>
            <a:pPr>
              <a:spcAft>
                <a:spcPct val="0"/>
              </a:spcAft>
              <a:buClrTx/>
              <a:buFontTx/>
              <a:buNone/>
            </a:pPr>
            <a:r>
              <a:rPr lang="de-DE" altLang="de-DE" sz="1000" b="1" dirty="0">
                <a:solidFill>
                  <a:srgbClr val="C00000"/>
                </a:solidFill>
              </a:rPr>
              <a:t>Wer </a:t>
            </a:r>
            <a:r>
              <a:rPr lang="de-DE" altLang="de-DE" sz="1000" dirty="0"/>
              <a:t>meldet sich?</a:t>
            </a:r>
          </a:p>
          <a:p>
            <a:pPr>
              <a:spcAft>
                <a:spcPct val="0"/>
              </a:spcAft>
              <a:buClrTx/>
              <a:buFontTx/>
              <a:buNone/>
            </a:pPr>
            <a:r>
              <a:rPr lang="de-DE" altLang="de-DE" sz="1000" b="1" dirty="0">
                <a:solidFill>
                  <a:srgbClr val="C00000"/>
                </a:solidFill>
              </a:rPr>
              <a:t>Was</a:t>
            </a:r>
            <a:r>
              <a:rPr lang="de-DE" altLang="de-DE" sz="1000" b="1" dirty="0"/>
              <a:t> </a:t>
            </a:r>
            <a:r>
              <a:rPr lang="de-DE" altLang="de-DE" sz="1000" dirty="0"/>
              <a:t>ist passiert?</a:t>
            </a:r>
          </a:p>
          <a:p>
            <a:pPr>
              <a:spcAft>
                <a:spcPct val="0"/>
              </a:spcAft>
              <a:buClrTx/>
              <a:buFontTx/>
              <a:buNone/>
            </a:pPr>
            <a:r>
              <a:rPr lang="de-DE" altLang="de-DE" sz="1000" b="1" dirty="0">
                <a:solidFill>
                  <a:srgbClr val="C00000"/>
                </a:solidFill>
              </a:rPr>
              <a:t>Wo</a:t>
            </a:r>
            <a:r>
              <a:rPr lang="de-DE" altLang="de-DE" sz="1000" b="1" dirty="0"/>
              <a:t> </a:t>
            </a:r>
            <a:r>
              <a:rPr lang="de-DE" altLang="de-DE" sz="1000" dirty="0"/>
              <a:t>liegt der Brandort?</a:t>
            </a:r>
          </a:p>
          <a:p>
            <a:pPr>
              <a:spcAft>
                <a:spcPct val="0"/>
              </a:spcAft>
              <a:buClrTx/>
              <a:buFontTx/>
              <a:buNone/>
            </a:pPr>
            <a:r>
              <a:rPr lang="de-DE" altLang="de-DE" sz="1000" b="1" dirty="0">
                <a:solidFill>
                  <a:srgbClr val="C00000"/>
                </a:solidFill>
              </a:rPr>
              <a:t>Wie</a:t>
            </a:r>
            <a:r>
              <a:rPr lang="de-DE" altLang="de-DE" sz="1000" b="1" dirty="0"/>
              <a:t> </a:t>
            </a:r>
            <a:r>
              <a:rPr lang="de-DE" altLang="de-DE" sz="1000" dirty="0"/>
              <a:t>ist die Situation?</a:t>
            </a:r>
          </a:p>
          <a:p>
            <a:pPr>
              <a:spcAft>
                <a:spcPct val="0"/>
              </a:spcAft>
              <a:buClrTx/>
              <a:buFontTx/>
              <a:buNone/>
            </a:pPr>
            <a:r>
              <a:rPr lang="de-DE" altLang="de-DE" sz="1000" b="1" dirty="0">
                <a:solidFill>
                  <a:srgbClr val="C00000"/>
                </a:solidFill>
              </a:rPr>
              <a:t>Wie viele </a:t>
            </a:r>
            <a:r>
              <a:rPr lang="de-DE" altLang="de-DE" sz="1000" dirty="0"/>
              <a:t>Verletzte?</a:t>
            </a:r>
          </a:p>
          <a:p>
            <a:pPr>
              <a:spcAft>
                <a:spcPct val="0"/>
              </a:spcAft>
              <a:buClrTx/>
              <a:buFontTx/>
              <a:buNone/>
            </a:pPr>
            <a:r>
              <a:rPr lang="de-DE" altLang="de-DE" sz="1000" b="1" dirty="0">
                <a:solidFill>
                  <a:srgbClr val="C00000"/>
                </a:solidFill>
              </a:rPr>
              <a:t>Warten auf Rückfragen!</a:t>
            </a:r>
          </a:p>
        </p:txBody>
      </p:sp>
      <p:sp>
        <p:nvSpPr>
          <p:cNvPr id="23558" name="Textfeld 22"/>
          <p:cNvSpPr txBox="1">
            <a:spLocks noChangeArrowheads="1"/>
          </p:cNvSpPr>
          <p:nvPr/>
        </p:nvSpPr>
        <p:spPr bwMode="auto">
          <a:xfrm>
            <a:off x="681038" y="1373188"/>
            <a:ext cx="7750175" cy="646112"/>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800">
                <a:solidFill>
                  <a:srgbClr val="C00000"/>
                </a:solidFill>
              </a:rPr>
              <a:t>Bewahren Sie Ruhe und melden Sie einen Brand / eine Gefahrensituation stets den Beschäftigten der Hochschule!</a:t>
            </a:r>
          </a:p>
        </p:txBody>
      </p:sp>
      <p:sp>
        <p:nvSpPr>
          <p:cNvPr id="23559"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Sicheres Verhalten im Brand- /Gefahrenfall – Lüdenscheid</a:t>
            </a:r>
          </a:p>
        </p:txBody>
      </p:sp>
      <p:pic>
        <p:nvPicPr>
          <p:cNvPr id="235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61" name="Rechteck 4"/>
          <p:cNvSpPr>
            <a:spLocks noChangeArrowheads="1"/>
          </p:cNvSpPr>
          <p:nvPr/>
        </p:nvSpPr>
        <p:spPr bwMode="auto">
          <a:xfrm>
            <a:off x="4167188" y="3408363"/>
            <a:ext cx="45720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b="1">
                <a:solidFill>
                  <a:srgbClr val="C00000"/>
                </a:solidFill>
              </a:rPr>
              <a:t>Besonderheit: </a:t>
            </a:r>
          </a:p>
          <a:p>
            <a:pPr algn="l"/>
            <a:endParaRPr lang="de-DE" altLang="de-DE" sz="1200" u="sng">
              <a:solidFill>
                <a:srgbClr val="FF0000"/>
              </a:solidFill>
            </a:endParaRPr>
          </a:p>
          <a:p>
            <a:pPr algn="l"/>
            <a:r>
              <a:rPr lang="de-DE" altLang="de-DE" sz="1200">
                <a:solidFill>
                  <a:srgbClr val="000000"/>
                </a:solidFill>
              </a:rPr>
              <a:t>Im Gebäude der Hochschule in Lüdenscheid gibt es </a:t>
            </a:r>
            <a:r>
              <a:rPr lang="de-DE" altLang="de-DE" sz="1200" b="1">
                <a:solidFill>
                  <a:srgbClr val="000000"/>
                </a:solidFill>
              </a:rPr>
              <a:t>keinen</a:t>
            </a:r>
            <a:r>
              <a:rPr lang="de-DE" altLang="de-DE" sz="1200">
                <a:solidFill>
                  <a:srgbClr val="000000"/>
                </a:solidFill>
              </a:rPr>
              <a:t> Handfeuermelder, der direkt zur Feuerwehr aufgeschaltet ist,</a:t>
            </a:r>
          </a:p>
          <a:p>
            <a:pPr algn="l"/>
            <a:endParaRPr lang="de-DE" altLang="de-DE" sz="1200">
              <a:solidFill>
                <a:srgbClr val="000000"/>
              </a:solidFill>
            </a:endParaRPr>
          </a:p>
          <a:p>
            <a:pPr algn="l"/>
            <a:r>
              <a:rPr lang="de-DE" altLang="de-DE" sz="1200">
                <a:solidFill>
                  <a:srgbClr val="000000"/>
                </a:solidFill>
              </a:rPr>
              <a:t>Sondern nur einen internen </a:t>
            </a:r>
            <a:r>
              <a:rPr lang="de-DE" altLang="de-DE" sz="1200" b="1">
                <a:solidFill>
                  <a:srgbClr val="00377D"/>
                </a:solidFill>
              </a:rPr>
              <a:t>Hausalarm</a:t>
            </a:r>
            <a:r>
              <a:rPr lang="de-DE" altLang="de-DE" sz="1200">
                <a:solidFill>
                  <a:srgbClr val="00377D"/>
                </a:solidFill>
              </a:rPr>
              <a:t> im Gebäude</a:t>
            </a:r>
            <a:r>
              <a:rPr lang="de-DE" altLang="de-DE" sz="1200">
                <a:solidFill>
                  <a:srgbClr val="000000"/>
                </a:solidFill>
              </a:rPr>
              <a:t>!</a:t>
            </a:r>
          </a:p>
          <a:p>
            <a:pPr algn="l"/>
            <a:endParaRPr lang="de-DE" altLang="de-DE" sz="1200">
              <a:solidFill>
                <a:srgbClr val="000000"/>
              </a:solidFill>
            </a:endParaRPr>
          </a:p>
          <a:p>
            <a:pPr algn="l"/>
            <a:r>
              <a:rPr lang="de-DE" altLang="de-DE" sz="1200">
                <a:solidFill>
                  <a:srgbClr val="000000"/>
                </a:solidFill>
              </a:rPr>
              <a:t>Wenn Sie im Gebäude alarmieren:</a:t>
            </a:r>
          </a:p>
          <a:p>
            <a:pPr algn="l"/>
            <a:r>
              <a:rPr lang="de-DE" altLang="de-DE" sz="1200">
                <a:solidFill>
                  <a:srgbClr val="000000"/>
                </a:solidFill>
              </a:rPr>
              <a:t>Scheibe vorsichtig einschlagen und Knopf tief drücken:</a:t>
            </a:r>
          </a:p>
          <a:p>
            <a:pPr algn="l"/>
            <a:r>
              <a:rPr lang="de-DE" altLang="de-DE" sz="1200">
                <a:solidFill>
                  <a:srgbClr val="C00000"/>
                </a:solidFill>
              </a:rPr>
              <a:t>Akustisches Alarmsignal </a:t>
            </a:r>
            <a:r>
              <a:rPr lang="de-DE" altLang="de-DE" sz="1200">
                <a:solidFill>
                  <a:srgbClr val="000000"/>
                </a:solidFill>
              </a:rPr>
              <a:t>ertönt im Gebäude!</a:t>
            </a:r>
          </a:p>
          <a:p>
            <a:pPr algn="l"/>
            <a:endParaRPr lang="de-DE" altLang="de-DE" sz="1200">
              <a:solidFill>
                <a:srgbClr val="000000"/>
              </a:solidFill>
            </a:endParaRPr>
          </a:p>
          <a:p>
            <a:pPr algn="l"/>
            <a:r>
              <a:rPr lang="de-DE" altLang="de-DE" sz="1200" b="1">
                <a:solidFill>
                  <a:srgbClr val="C00000"/>
                </a:solidFill>
              </a:rPr>
              <a:t>Achtung!!! Feuerwehr muss zusätzlich angerufen werden!!!</a:t>
            </a:r>
          </a:p>
        </p:txBody>
      </p:sp>
      <p:pic>
        <p:nvPicPr>
          <p:cNvPr id="2356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2405063"/>
            <a:ext cx="733425" cy="6826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3563" name="Inhaltsplatzhalter 2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5489575" y="2386013"/>
            <a:ext cx="706438" cy="720725"/>
          </a:xfrm>
        </p:spPr>
      </p:pic>
      <p:cxnSp>
        <p:nvCxnSpPr>
          <p:cNvPr id="23564" name="Gerade Verbindung 3"/>
          <p:cNvCxnSpPr>
            <a:cxnSpLocks noChangeShapeType="1"/>
          </p:cNvCxnSpPr>
          <p:nvPr/>
        </p:nvCxnSpPr>
        <p:spPr bwMode="auto">
          <a:xfrm>
            <a:off x="5443538" y="2349500"/>
            <a:ext cx="762000" cy="747713"/>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5" name="Gerade Verbindung 21"/>
          <p:cNvCxnSpPr>
            <a:cxnSpLocks noChangeShapeType="1"/>
          </p:cNvCxnSpPr>
          <p:nvPr/>
        </p:nvCxnSpPr>
        <p:spPr bwMode="auto">
          <a:xfrm flipV="1">
            <a:off x="5443538" y="2324100"/>
            <a:ext cx="762000" cy="773113"/>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73203" y="399858"/>
            <a:ext cx="807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000" b="1" dirty="0" smtClean="0">
                <a:solidFill>
                  <a:schemeClr val="bg1"/>
                </a:solidFill>
              </a:rPr>
              <a:t>Schauen Sie sich bitte die Sammelplätze vor Ort an!</a:t>
            </a:r>
            <a:endParaRPr lang="de-DE" altLang="de-DE" sz="20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4"/>
          <a:stretch>
            <a:fillRect/>
          </a:stretch>
        </p:blipFill>
        <p:spPr>
          <a:xfrm>
            <a:off x="553749" y="2109910"/>
            <a:ext cx="6797346" cy="4068000"/>
          </a:xfrm>
          <a:prstGeom prst="rect">
            <a:avLst/>
          </a:prstGeom>
        </p:spPr>
      </p:pic>
      <p:sp>
        <p:nvSpPr>
          <p:cNvPr id="6" name="Textfeld 5"/>
          <p:cNvSpPr txBox="1"/>
          <p:nvPr/>
        </p:nvSpPr>
        <p:spPr>
          <a:xfrm flipH="1">
            <a:off x="176346" y="1202217"/>
            <a:ext cx="8358053" cy="1015663"/>
          </a:xfrm>
          <a:prstGeom prst="rect">
            <a:avLst/>
          </a:prstGeom>
          <a:noFill/>
        </p:spPr>
        <p:txBody>
          <a:bodyPr wrap="square" rtlCol="0">
            <a:spAutoFit/>
          </a:bodyPr>
          <a:lstStyle/>
          <a:p>
            <a:pPr algn="l"/>
            <a:r>
              <a:rPr lang="de-DE" sz="2000" dirty="0" smtClean="0">
                <a:solidFill>
                  <a:schemeClr val="tx1"/>
                </a:solidFill>
              </a:rPr>
              <a:t>Sammelplätze erkennen Sie an den grünen Schildern! Bitte verhalten Sie sich im Gefahrenfall dort ruhig / geordnet und warten weitere Informationen ab.</a:t>
            </a:r>
            <a:endParaRPr lang="de-DE" sz="2000" dirty="0">
              <a:solidFill>
                <a:schemeClr val="tx1"/>
              </a:solidFill>
            </a:endParaRPr>
          </a:p>
        </p:txBody>
      </p:sp>
    </p:spTree>
    <p:extLst>
      <p:ext uri="{BB962C8B-B14F-4D97-AF65-F5344CB8AC3E}">
        <p14:creationId xmlns:p14="http://schemas.microsoft.com/office/powerpoint/2010/main" val="310846125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563"/>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dürfen </a:t>
            </a:r>
            <a:r>
              <a:rPr lang="de-DE" sz="1600" dirty="0">
                <a:solidFill>
                  <a:schemeClr val="tx1"/>
                </a:solidFill>
                <a:sym typeface="Wingdings" panose="05000000000000000000" pitchFamily="2" charset="2"/>
              </a:rPr>
              <a:t> Lebensgefahr!!!</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Evakuierungshelferinnen/-helfer 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24579"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Verhalten bei akustischem Gebäuderäumungsalarm</a:t>
            </a:r>
          </a:p>
        </p:txBody>
      </p:sp>
      <p:pic>
        <p:nvPicPr>
          <p:cNvPr id="245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Font typeface="Wingdings" pitchFamily="2" charset="2"/>
              <a:buNone/>
              <a:defRPr/>
            </a:pPr>
            <a:r>
              <a:rPr lang="de-DE" dirty="0" smtClean="0"/>
              <a:t>Mit dieser grundlegenden Sicherheitsunterweisung lernen Sie die wichtigsten Informationen kennen und können sich und anderen im Ernstfall helfen.</a:t>
            </a:r>
          </a:p>
          <a:p>
            <a:pPr marL="0" indent="0">
              <a:buFont typeface="Wingdings" pitchFamily="2" charset="2"/>
              <a:buNone/>
              <a:defRPr/>
            </a:pPr>
            <a:endParaRPr lang="de-DE" altLang="de-DE" b="1" dirty="0"/>
          </a:p>
          <a:p>
            <a:pPr marL="0" indent="0">
              <a:buNone/>
              <a:defRPr/>
            </a:pPr>
            <a:r>
              <a:rPr lang="de-DE" altLang="de-DE" dirty="0"/>
              <a:t>Für Tätigkeiten in Laboren / Werkstätten etc. erhalten Sie eine gesonderte Sicherheitsunterweisung mit spezifischen Hinweisen zur Gewährleistung Ihrer Sicherheit.</a:t>
            </a:r>
          </a:p>
          <a:p>
            <a:pPr marL="0" indent="0">
              <a:buFont typeface="Wingdings" pitchFamily="2" charset="2"/>
              <a:buNone/>
              <a:defRPr/>
            </a:pP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850"/>
            <a:ext cx="807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Sinn und Zweck der Sicherheitsunterweisung</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3"/>
          <p:cNvSpPr txBox="1">
            <a:spLocks noChangeArrowheads="1"/>
          </p:cNvSpPr>
          <p:nvPr/>
        </p:nvSpPr>
        <p:spPr bwMode="auto">
          <a:xfrm>
            <a:off x="469900" y="1241425"/>
            <a:ext cx="807402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buFont typeface="Arial" charset="0"/>
              <a:buChar char="•"/>
            </a:pPr>
            <a:r>
              <a:rPr lang="de-DE" altLang="de-DE" sz="1600">
                <a:solidFill>
                  <a:schemeClr val="tx1"/>
                </a:solidFill>
              </a:rPr>
              <a:t>Die Hinweise / Anweisungen der Feuerwehr, der Brandschutz- und Evakuierungshelferinnen/-helfer und weiterer Beschäftigter / Lehrkräfte sind zu befolgen!</a:t>
            </a:r>
          </a:p>
          <a:p>
            <a:pPr algn="l">
              <a:buFont typeface="Arial" charset="0"/>
              <a:buChar char="•"/>
            </a:pPr>
            <a:endParaRPr lang="de-DE" altLang="de-DE" sz="1600">
              <a:solidFill>
                <a:schemeClr val="tx1"/>
              </a:solidFill>
            </a:endParaRPr>
          </a:p>
          <a:p>
            <a:pPr algn="l">
              <a:buFont typeface="Arial" charset="0"/>
              <a:buChar char="•"/>
            </a:pPr>
            <a:r>
              <a:rPr lang="de-DE" altLang="de-DE" sz="1600">
                <a:solidFill>
                  <a:schemeClr val="tx1"/>
                </a:solidFill>
              </a:rPr>
              <a:t>Bleiben Sie zur Sicherheit aller Anwesenden so lange am Sammelplatz, bis eine </a:t>
            </a:r>
            <a:r>
              <a:rPr lang="de-DE" altLang="de-DE" sz="1600" b="1">
                <a:solidFill>
                  <a:schemeClr val="tx1"/>
                </a:solidFill>
              </a:rPr>
              <a:t>offizielle Entwarnung </a:t>
            </a:r>
            <a:r>
              <a:rPr lang="de-DE" altLang="de-DE" sz="1600">
                <a:solidFill>
                  <a:schemeClr val="tx1"/>
                </a:solidFill>
              </a:rPr>
              <a:t>verkündet wird. Das jeweilige Gebäude darf erst nach der offiziellen Freigabe wieder betreten werden.</a:t>
            </a:r>
          </a:p>
          <a:p>
            <a:pPr algn="l">
              <a:buFont typeface="Arial" charset="0"/>
              <a:buChar char="•"/>
            </a:pPr>
            <a:endParaRPr lang="de-DE" altLang="de-DE" sz="1600">
              <a:solidFill>
                <a:schemeClr val="tx1"/>
              </a:solidFill>
            </a:endParaRPr>
          </a:p>
          <a:p>
            <a:pPr algn="l">
              <a:buFont typeface="Arial" charset="0"/>
              <a:buChar char="•"/>
            </a:pPr>
            <a:r>
              <a:rPr lang="de-DE" altLang="de-DE" sz="1600">
                <a:solidFill>
                  <a:schemeClr val="tx1"/>
                </a:solidFill>
              </a:rPr>
              <a:t>Achten Sie unbedingt darauf, Zufahrten / Zuwegungen / Bereiche um Notausgänge &amp; Aufstellflächen für die Feuerwehr nicht zu verstellen!</a:t>
            </a:r>
          </a:p>
          <a:p>
            <a:pPr algn="l">
              <a:buFont typeface="Wingdings" pitchFamily="2" charset="2"/>
              <a:buChar char="Ø"/>
            </a:pPr>
            <a:endParaRPr lang="de-DE" altLang="de-DE" sz="1400">
              <a:solidFill>
                <a:schemeClr val="tx1"/>
              </a:solidFill>
            </a:endParaRPr>
          </a:p>
        </p:txBody>
      </p:sp>
      <p:sp>
        <p:nvSpPr>
          <p:cNvPr id="25603"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Verhalten bei akustischem Gebäuderäumungsalarm</a:t>
            </a:r>
          </a:p>
        </p:txBody>
      </p:sp>
      <p:pic>
        <p:nvPicPr>
          <p:cNvPr id="256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375"/>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66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39900"/>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2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025" y="1746250"/>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2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300"/>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21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31"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6632"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025" y="2266950"/>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025" y="3351213"/>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4"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638" y="4764088"/>
            <a:ext cx="466725"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5213" y="475456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5525" y="5692775"/>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9538" y="5711825"/>
            <a:ext cx="528637"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38" name="Textfeld 13"/>
          <p:cNvSpPr txBox="1">
            <a:spLocks noChangeArrowheads="1"/>
          </p:cNvSpPr>
          <p:nvPr/>
        </p:nvSpPr>
        <p:spPr bwMode="auto">
          <a:xfrm>
            <a:off x="4187825" y="1811338"/>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Feuerlöscher </a:t>
            </a:r>
          </a:p>
        </p:txBody>
      </p:sp>
      <p:sp>
        <p:nvSpPr>
          <p:cNvPr id="26639" name="Textfeld 14"/>
          <p:cNvSpPr txBox="1">
            <a:spLocks noChangeArrowheads="1"/>
          </p:cNvSpPr>
          <p:nvPr/>
        </p:nvSpPr>
        <p:spPr bwMode="auto">
          <a:xfrm>
            <a:off x="4187825" y="3430588"/>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Brandmelder</a:t>
            </a:r>
          </a:p>
        </p:txBody>
      </p:sp>
      <p:pic>
        <p:nvPicPr>
          <p:cNvPr id="26640"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350"/>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41" name="Textfeld 16"/>
          <p:cNvSpPr txBox="1">
            <a:spLocks noChangeArrowheads="1"/>
          </p:cNvSpPr>
          <p:nvPr/>
        </p:nvSpPr>
        <p:spPr bwMode="auto">
          <a:xfrm>
            <a:off x="4187825" y="2879725"/>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Feuerleiter</a:t>
            </a:r>
          </a:p>
        </p:txBody>
      </p:sp>
      <p:pic>
        <p:nvPicPr>
          <p:cNvPr id="26642"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150"/>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43" name="Textfeld 18"/>
          <p:cNvSpPr txBox="1">
            <a:spLocks noChangeArrowheads="1"/>
          </p:cNvSpPr>
          <p:nvPr/>
        </p:nvSpPr>
        <p:spPr bwMode="auto">
          <a:xfrm>
            <a:off x="4187825" y="3946525"/>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Mittel und Geräte zur Brandbekämpfung</a:t>
            </a:r>
          </a:p>
        </p:txBody>
      </p:sp>
      <p:pic>
        <p:nvPicPr>
          <p:cNvPr id="26644"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025" y="3867150"/>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024" y="2800351"/>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46" name="Textfeld 13"/>
          <p:cNvSpPr txBox="1">
            <a:spLocks noChangeArrowheads="1"/>
          </p:cNvSpPr>
          <p:nvPr/>
        </p:nvSpPr>
        <p:spPr bwMode="auto">
          <a:xfrm>
            <a:off x="4187825" y="2311400"/>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Löschschlauch / Wandhydrant</a:t>
            </a:r>
          </a:p>
        </p:txBody>
      </p:sp>
      <p:sp>
        <p:nvSpPr>
          <p:cNvPr id="26647"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Sicherheitskennzeichen</a:t>
            </a:r>
          </a:p>
        </p:txBody>
      </p:sp>
      <p:pic>
        <p:nvPicPr>
          <p:cNvPr id="26648"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546100" y="1308100"/>
            <a:ext cx="8064500" cy="4886325"/>
          </a:xfrm>
        </p:spPr>
        <p:txBody>
          <a:bodyPr/>
          <a:lstStyle/>
          <a:p>
            <a:pPr marL="0" indent="0">
              <a:buFont typeface="Wingdings" pitchFamily="2" charset="2"/>
              <a:buNone/>
            </a:pPr>
            <a:r>
              <a:rPr lang="de-DE" altLang="de-DE" smtClean="0">
                <a:sym typeface="Wingdings" pitchFamily="2" charset="2"/>
              </a:rPr>
              <a:t>…</a:t>
            </a:r>
            <a:r>
              <a:rPr lang="de-DE" altLang="de-DE" smtClean="0"/>
              <a:t>kennzeichnen Flucht- und Rettungswege, Notausgänge, den Weg zu Erste-Hilfe-Einrichtungen oder die Einrichtungen selbst!</a:t>
            </a:r>
          </a:p>
          <a:p>
            <a:pPr marL="0" indent="0">
              <a:buFont typeface="Wingdings" pitchFamily="2" charset="2"/>
              <a:buNone/>
            </a:pPr>
            <a:endParaRPr lang="de-DE" altLang="de-DE" sz="200" b="1" smtClean="0">
              <a:sym typeface="Wingdings" pitchFamily="2" charset="2"/>
            </a:endParaRPr>
          </a:p>
          <a:p>
            <a:pPr marL="0" indent="0">
              <a:buFont typeface="Wingdings" pitchFamily="2" charset="2"/>
              <a:buNone/>
            </a:pPr>
            <a:r>
              <a:rPr lang="de-DE" altLang="de-DE" smtClean="0">
                <a:sym typeface="Wingdings" pitchFamily="2" charset="2"/>
              </a:rPr>
              <a:t>		 </a:t>
            </a:r>
            <a:r>
              <a:rPr lang="de-DE" altLang="de-DE" sz="1400" b="1" smtClean="0">
                <a:sym typeface="Wingdings" pitchFamily="2" charset="2"/>
              </a:rPr>
              <a:t>ALT     und     NEU</a:t>
            </a: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lgn="r">
              <a:buFont typeface="Wingdings" pitchFamily="2" charset="2"/>
              <a:buNone/>
            </a:pPr>
            <a:r>
              <a:rPr lang="de-DE" altLang="de-DE" sz="1200" smtClean="0"/>
              <a:t>*aufgeführte Beispiele</a:t>
            </a:r>
          </a:p>
          <a:p>
            <a:pPr marL="0" indent="0" algn="r">
              <a:buFont typeface="Wingdings" pitchFamily="2" charset="2"/>
              <a:buNone/>
            </a:pPr>
            <a:endParaRPr lang="de-DE" altLang="de-DE" sz="1400" b="1" smtClean="0"/>
          </a:p>
        </p:txBody>
      </p:sp>
      <p:sp>
        <p:nvSpPr>
          <p:cNvPr id="27651"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50" y="22082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3"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220821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975" y="2217738"/>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22225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6"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113" y="285591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28559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8"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4650" y="28559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9"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8850" y="2846388"/>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39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1"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463"/>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7825" y="4694238"/>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350" y="5297488"/>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113" y="34734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113" y="4046538"/>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6"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113" y="4630738"/>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7"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113" y="5233988"/>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Textfeld 13"/>
          <p:cNvSpPr txBox="1">
            <a:spLocks noChangeArrowheads="1"/>
          </p:cNvSpPr>
          <p:nvPr/>
        </p:nvSpPr>
        <p:spPr bwMode="auto">
          <a:xfrm>
            <a:off x="4824413" y="23098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Rettungsweg</a:t>
            </a:r>
          </a:p>
        </p:txBody>
      </p:sp>
      <p:sp>
        <p:nvSpPr>
          <p:cNvPr id="27669" name="Textfeld 14"/>
          <p:cNvSpPr txBox="1">
            <a:spLocks noChangeArrowheads="1"/>
          </p:cNvSpPr>
          <p:nvPr/>
        </p:nvSpPr>
        <p:spPr bwMode="auto">
          <a:xfrm>
            <a:off x="4824413" y="2967038"/>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Richtungspfeil</a:t>
            </a:r>
          </a:p>
        </p:txBody>
      </p:sp>
      <p:sp>
        <p:nvSpPr>
          <p:cNvPr id="27670" name="Textfeld 15"/>
          <p:cNvSpPr txBox="1">
            <a:spLocks noChangeArrowheads="1"/>
          </p:cNvSpPr>
          <p:nvPr/>
        </p:nvSpPr>
        <p:spPr bwMode="auto">
          <a:xfrm>
            <a:off x="4824413" y="3597275"/>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Erste Hilfe</a:t>
            </a:r>
          </a:p>
        </p:txBody>
      </p:sp>
      <p:sp>
        <p:nvSpPr>
          <p:cNvPr id="27671" name="Textfeld 16"/>
          <p:cNvSpPr txBox="1">
            <a:spLocks noChangeArrowheads="1"/>
          </p:cNvSpPr>
          <p:nvPr/>
        </p:nvSpPr>
        <p:spPr bwMode="auto">
          <a:xfrm>
            <a:off x="4824413" y="4206875"/>
            <a:ext cx="1147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Nottelefon</a:t>
            </a:r>
          </a:p>
        </p:txBody>
      </p:sp>
      <p:sp>
        <p:nvSpPr>
          <p:cNvPr id="27672" name="Textfeld 17"/>
          <p:cNvSpPr txBox="1">
            <a:spLocks noChangeArrowheads="1"/>
          </p:cNvSpPr>
          <p:nvPr/>
        </p:nvSpPr>
        <p:spPr bwMode="auto">
          <a:xfrm>
            <a:off x="4824413" y="4819650"/>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Sammelplatz</a:t>
            </a:r>
          </a:p>
        </p:txBody>
      </p:sp>
      <p:sp>
        <p:nvSpPr>
          <p:cNvPr id="27673" name="Textfeld 18"/>
          <p:cNvSpPr txBox="1">
            <a:spLocks noChangeArrowheads="1"/>
          </p:cNvSpPr>
          <p:nvPr/>
        </p:nvSpPr>
        <p:spPr bwMode="auto">
          <a:xfrm>
            <a:off x="4824413" y="5424488"/>
            <a:ext cx="125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Arzt</a:t>
            </a:r>
          </a:p>
        </p:txBody>
      </p:sp>
      <p:sp>
        <p:nvSpPr>
          <p:cNvPr id="27674"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Sicherheitskennzeichen</a:t>
            </a:r>
          </a:p>
        </p:txBody>
      </p:sp>
      <p:sp>
        <p:nvSpPr>
          <p:cNvPr id="27675"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76"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77"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78"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9"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1588"/>
            <a:ext cx="1108075" cy="110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smtClean="0">
                <a:sym typeface="Wingdings" pitchFamily="2" charset="2"/>
              </a:rPr>
              <a:t>Rettungszeichen: </a:t>
            </a:r>
            <a:r>
              <a:rPr lang="de-DE" altLang="de-DE" smtClean="0">
                <a:sym typeface="Wingdings" pitchFamily="2" charset="2"/>
              </a:rPr>
              <a:t>(Fortsetzung)</a:t>
            </a:r>
          </a:p>
          <a:p>
            <a:pPr marL="0" indent="0">
              <a:buFont typeface="Wingdings" pitchFamily="2" charset="2"/>
              <a:buNone/>
            </a:pPr>
            <a:r>
              <a:rPr lang="de-DE" altLang="de-DE" smtClean="0">
                <a:sym typeface="Wingdings" pitchFamily="2" charset="2"/>
              </a:rPr>
              <a:t>		 </a:t>
            </a:r>
            <a:r>
              <a:rPr lang="de-DE" altLang="de-DE" sz="1400" b="1" smtClean="0">
                <a:sym typeface="Wingdings" pitchFamily="2" charset="2"/>
              </a:rPr>
              <a:t>ALT       und     NEU</a:t>
            </a: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lgn="r">
              <a:buFont typeface="Wingdings" pitchFamily="2" charset="2"/>
              <a:buNone/>
            </a:pPr>
            <a:endParaRPr lang="de-DE" altLang="de-DE" sz="1100" smtClean="0"/>
          </a:p>
          <a:p>
            <a:pPr marL="0" indent="0" algn="r">
              <a:buFont typeface="Wingdings" pitchFamily="2" charset="2"/>
              <a:buNone/>
            </a:pPr>
            <a:r>
              <a:rPr lang="de-DE" altLang="de-DE" sz="1200" smtClean="0"/>
              <a:t>*aufgeführte Beispiele</a:t>
            </a:r>
          </a:p>
          <a:p>
            <a:pPr marL="0" indent="0" algn="r">
              <a:buFont typeface="Wingdings" pitchFamily="2" charset="2"/>
              <a:buNone/>
            </a:pPr>
            <a:endParaRPr lang="de-DE" altLang="de-DE" sz="1400" b="1" smtClean="0"/>
          </a:p>
        </p:txBody>
      </p:sp>
      <p:sp>
        <p:nvSpPr>
          <p:cNvPr id="28675"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sp>
        <p:nvSpPr>
          <p:cNvPr id="28676" name="Textfeld 13"/>
          <p:cNvSpPr txBox="1">
            <a:spLocks noChangeArrowheads="1"/>
          </p:cNvSpPr>
          <p:nvPr/>
        </p:nvSpPr>
        <p:spPr bwMode="auto">
          <a:xfrm>
            <a:off x="429736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Defibrillator</a:t>
            </a:r>
          </a:p>
        </p:txBody>
      </p:sp>
      <p:sp>
        <p:nvSpPr>
          <p:cNvPr id="28677" name="Textfeld 14"/>
          <p:cNvSpPr txBox="1">
            <a:spLocks noChangeArrowheads="1"/>
          </p:cNvSpPr>
          <p:nvPr/>
        </p:nvSpPr>
        <p:spPr bwMode="auto">
          <a:xfrm>
            <a:off x="429260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Augendusche</a:t>
            </a:r>
          </a:p>
        </p:txBody>
      </p:sp>
      <p:sp>
        <p:nvSpPr>
          <p:cNvPr id="28678" name="Textfeld 15"/>
          <p:cNvSpPr txBox="1">
            <a:spLocks noChangeArrowheads="1"/>
          </p:cNvSpPr>
          <p:nvPr/>
        </p:nvSpPr>
        <p:spPr bwMode="auto">
          <a:xfrm>
            <a:off x="434498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Notdusche</a:t>
            </a:r>
          </a:p>
        </p:txBody>
      </p:sp>
      <p:sp>
        <p:nvSpPr>
          <p:cNvPr id="28679" name="Textfeld 16"/>
          <p:cNvSpPr txBox="1">
            <a:spLocks noChangeArrowheads="1"/>
          </p:cNvSpPr>
          <p:nvPr/>
        </p:nvSpPr>
        <p:spPr bwMode="auto">
          <a:xfrm>
            <a:off x="432276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Krankentrage</a:t>
            </a:r>
          </a:p>
        </p:txBody>
      </p:sp>
      <p:sp>
        <p:nvSpPr>
          <p:cNvPr id="28680" name="Textfeld 17"/>
          <p:cNvSpPr txBox="1">
            <a:spLocks noChangeArrowheads="1"/>
          </p:cNvSpPr>
          <p:nvPr/>
        </p:nvSpPr>
        <p:spPr bwMode="auto">
          <a:xfrm>
            <a:off x="421163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Notausstiegsfenster mit Rettungsleiter</a:t>
            </a:r>
          </a:p>
        </p:txBody>
      </p:sp>
      <p:sp>
        <p:nvSpPr>
          <p:cNvPr id="28681" name="Textfeld 18"/>
          <p:cNvSpPr txBox="1">
            <a:spLocks noChangeArrowheads="1"/>
          </p:cNvSpPr>
          <p:nvPr/>
        </p:nvSpPr>
        <p:spPr bwMode="auto">
          <a:xfrm>
            <a:off x="426402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Rettungsfenster</a:t>
            </a:r>
          </a:p>
        </p:txBody>
      </p:sp>
      <p:pic>
        <p:nvPicPr>
          <p:cNvPr id="286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83"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868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86"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88"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869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91"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92"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8693"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8694"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95"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6" name="Textfeld 20"/>
          <p:cNvSpPr txBox="1">
            <a:spLocks noChangeArrowheads="1"/>
          </p:cNvSpPr>
          <p:nvPr/>
        </p:nvSpPr>
        <p:spPr bwMode="auto">
          <a:xfrm>
            <a:off x="415607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Notausstieg</a:t>
            </a:r>
          </a:p>
        </p:txBody>
      </p:sp>
      <p:sp>
        <p:nvSpPr>
          <p:cNvPr id="28697"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Sicherheitskennzeichen</a:t>
            </a:r>
          </a:p>
        </p:txBody>
      </p:sp>
      <p:pic>
        <p:nvPicPr>
          <p:cNvPr id="2869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1108075" cy="110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49263" y="1279525"/>
            <a:ext cx="8197850" cy="4737100"/>
          </a:xfrm>
        </p:spPr>
        <p:txBody>
          <a:bodyPr>
            <a:spAutoFit/>
          </a:bodyPr>
          <a:lstStyle/>
          <a:p>
            <a:pPr>
              <a:buFont typeface="Arial" charset="0"/>
              <a:buChar char="•"/>
            </a:pPr>
            <a:r>
              <a:rPr lang="de-DE" altLang="de-DE" smtClean="0"/>
              <a:t>Befolgen Sie stets Aushänge / Gesetze und die Weisungen der Hochschulbeschäftigten zum Zweck der Unfallverhütung.</a:t>
            </a:r>
          </a:p>
          <a:p>
            <a:pPr>
              <a:buFont typeface="Arial" charset="0"/>
              <a:buChar char="•"/>
            </a:pPr>
            <a:endParaRPr lang="de-DE" altLang="de-DE" sz="500" smtClean="0"/>
          </a:p>
          <a:p>
            <a:pPr>
              <a:buFont typeface="Arial" charset="0"/>
              <a:buChar char="•"/>
            </a:pPr>
            <a:r>
              <a:rPr lang="de-DE" altLang="de-DE" smtClean="0"/>
              <a:t>Halten Sie </a:t>
            </a:r>
            <a:r>
              <a:rPr lang="de-DE" altLang="de-DE" b="1" smtClean="0"/>
              <a:t>Labor- /Werkstattordnungen </a:t>
            </a:r>
            <a:r>
              <a:rPr lang="de-DE" altLang="de-DE" smtClean="0"/>
              <a:t>sowie </a:t>
            </a:r>
            <a:r>
              <a:rPr lang="de-DE" altLang="de-DE" b="1" smtClean="0"/>
              <a:t>Unterweisungsinhalte</a:t>
            </a:r>
            <a:r>
              <a:rPr lang="de-DE" altLang="de-DE" smtClean="0"/>
              <a:t> von Verantwortlichen der Hochschule ein. </a:t>
            </a:r>
            <a:br>
              <a:rPr lang="de-DE" altLang="de-DE" smtClean="0"/>
            </a:br>
            <a:r>
              <a:rPr lang="de-DE" altLang="de-DE" i="1" smtClean="0"/>
              <a:t>(Bei Arbeiten in Werkstätten und Laboren erfolgen spezifische Unterweisungen.)</a:t>
            </a:r>
          </a:p>
          <a:p>
            <a:pPr>
              <a:buFont typeface="Arial" charset="0"/>
              <a:buChar char="•"/>
            </a:pPr>
            <a:endParaRPr lang="de-DE" altLang="de-DE" sz="500" i="1" smtClean="0"/>
          </a:p>
          <a:p>
            <a:pPr>
              <a:buFont typeface="Arial" charset="0"/>
              <a:buChar char="•"/>
            </a:pPr>
            <a:r>
              <a:rPr lang="de-DE" altLang="de-DE" smtClean="0"/>
              <a:t>Benutzen Sie Einrichtungen, Arbeitsmittel, Arbeitsstoffe in Laboren / Arbeitsräumen / Werkstätten nur nach erfolgter Unterweisung.</a:t>
            </a:r>
          </a:p>
          <a:p>
            <a:pPr>
              <a:buFont typeface="Arial" charset="0"/>
              <a:buChar char="•"/>
            </a:pPr>
            <a:endParaRPr lang="de-DE" altLang="de-DE" sz="500" smtClean="0"/>
          </a:p>
          <a:p>
            <a:pPr>
              <a:buFont typeface="Arial" charset="0"/>
              <a:buChar char="•"/>
            </a:pPr>
            <a:r>
              <a:rPr lang="de-DE" altLang="de-DE" smtClean="0"/>
              <a:t>Achten Sie stets auf die Sicherheit und den Gesundheitsschutz für sich und andere Personen.</a:t>
            </a:r>
          </a:p>
          <a:p>
            <a:pPr>
              <a:buFont typeface="Arial" charset="0"/>
              <a:buChar char="•"/>
            </a:pPr>
            <a:endParaRPr lang="de-DE" altLang="de-DE" sz="500" smtClean="0"/>
          </a:p>
          <a:p>
            <a:pPr>
              <a:buFont typeface="Arial" charset="0"/>
              <a:buChar char="•"/>
            </a:pPr>
            <a:r>
              <a:rPr lang="de-DE" altLang="de-DE" smtClean="0"/>
              <a:t>Unterstützen Sie Maßnahmen des Arbeitsschutzes (z. B. durch die Meldung von Mängeln bei Beschäftigten der Hochschule oder das Beachten von Ordnung und Sauberkeit) </a:t>
            </a:r>
            <a:r>
              <a:rPr lang="de-DE" altLang="de-DE" smtClean="0">
                <a:sym typeface="Wingdings" pitchFamily="2" charset="2"/>
              </a:rPr>
              <a:t> Ordnung und Sauberkeit kann Unfälle verhindern.</a:t>
            </a:r>
          </a:p>
          <a:p>
            <a:pPr>
              <a:buFont typeface="Arial" charset="0"/>
              <a:buChar char="•"/>
            </a:pPr>
            <a:endParaRPr lang="de-DE" altLang="de-DE" sz="500" smtClean="0">
              <a:sym typeface="Wingdings" pitchFamily="2" charset="2"/>
            </a:endParaRPr>
          </a:p>
          <a:p>
            <a:pPr>
              <a:buFont typeface="Arial" charset="0"/>
              <a:buChar char="•"/>
            </a:pPr>
            <a:r>
              <a:rPr lang="de-DE" altLang="de-DE" smtClean="0"/>
              <a:t>Halten Sie </a:t>
            </a:r>
            <a:r>
              <a:rPr lang="de-DE" altLang="de-DE" b="1" smtClean="0"/>
              <a:t>Zutrittsverbote</a:t>
            </a:r>
            <a:r>
              <a:rPr lang="de-DE" altLang="de-DE" smtClean="0"/>
              <a:t> unbedingt ein!</a:t>
            </a:r>
          </a:p>
          <a:p>
            <a:pPr>
              <a:buFont typeface="Arial" charset="0"/>
              <a:buChar char="•"/>
            </a:pPr>
            <a:endParaRPr lang="de-DE" altLang="de-DE" sz="500" smtClean="0"/>
          </a:p>
          <a:p>
            <a:pPr>
              <a:buFont typeface="Arial" charset="0"/>
              <a:buChar char="•"/>
            </a:pPr>
            <a:r>
              <a:rPr lang="de-DE" altLang="de-DE" smtClean="0"/>
              <a:t>Gefährdungen durch den Konsum von Alkohol, Drogen oder anderen berauschenden Mitteln sind auszuschließen.</a:t>
            </a:r>
          </a:p>
        </p:txBody>
      </p:sp>
      <p:sp>
        <p:nvSpPr>
          <p:cNvPr id="29699" name="Rectangle 2"/>
          <p:cNvSpPr txBox="1">
            <a:spLocks noChangeArrowheads="1"/>
          </p:cNvSpPr>
          <p:nvPr/>
        </p:nvSpPr>
        <p:spPr bwMode="auto">
          <a:xfrm>
            <a:off x="1290638" y="395288"/>
            <a:ext cx="807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Pflichten der Studierenden</a:t>
            </a:r>
          </a:p>
        </p:txBody>
      </p:sp>
      <p:pic>
        <p:nvPicPr>
          <p:cNvPr id="29700" name="Picture 2"/>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8900" y="71438"/>
            <a:ext cx="960438" cy="95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Sie möchten mehr zum Arbeits- / Gesundheitsschutz erfahren? Schauen Sie im AGU-Portal vorbei</a:t>
            </a:r>
            <a:endParaRPr lang="de-DE" altLang="de-DE" sz="2400" b="1" dirty="0">
              <a:solidFill>
                <a:schemeClr val="bg1"/>
              </a:solidFill>
            </a:endParaRPr>
          </a:p>
        </p:txBody>
      </p:sp>
      <p:pic>
        <p:nvPicPr>
          <p:cNvPr id="4" name="Grafik 3"/>
          <p:cNvPicPr>
            <a:picLocks noChangeAspect="1"/>
          </p:cNvPicPr>
          <p:nvPr/>
        </p:nvPicPr>
        <p:blipFill>
          <a:blip r:embed="rId3"/>
          <a:stretch>
            <a:fillRect/>
          </a:stretch>
        </p:blipFill>
        <p:spPr>
          <a:xfrm>
            <a:off x="495300" y="1238251"/>
            <a:ext cx="7625715" cy="4536000"/>
          </a:xfrm>
          <a:prstGeom prst="rect">
            <a:avLst/>
          </a:prstGeom>
        </p:spPr>
      </p:pic>
    </p:spTree>
    <p:extLst>
      <p:ext uri="{BB962C8B-B14F-4D97-AF65-F5344CB8AC3E}">
        <p14:creationId xmlns:p14="http://schemas.microsoft.com/office/powerpoint/2010/main" val="13881445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2771" name="Rectangle 2"/>
          <p:cNvSpPr txBox="1">
            <a:spLocks noChangeArrowheads="1"/>
          </p:cNvSpPr>
          <p:nvPr/>
        </p:nvSpPr>
        <p:spPr bwMode="auto">
          <a:xfrm>
            <a:off x="409575" y="188913"/>
            <a:ext cx="8074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Haben Sie noch Fragen zur Sicherheit an der Hochschule?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725"/>
            <a:ext cx="8197850" cy="4319588"/>
          </a:xfrm>
        </p:spPr>
        <p:txBody>
          <a:bodyPr/>
          <a:lstStyle/>
          <a:p>
            <a:pPr marL="0">
              <a:spcAft>
                <a:spcPts val="0"/>
              </a:spcAft>
              <a:buNone/>
              <a:defRPr/>
            </a:pPr>
            <a:r>
              <a:rPr lang="de-DE" altLang="de-DE" dirty="0"/>
              <a:t>Immatrikulierte Studierende sind an der Hochschule sowie auf dem direkten Weg zwischen Hochschule </a:t>
            </a:r>
            <a:r>
              <a:rPr lang="de-DE" altLang="de-DE" dirty="0">
                <a:sym typeface="Wingdings" panose="05000000000000000000" pitchFamily="2" charset="2"/>
              </a:rPr>
              <a:t>&amp; Wohnung </a:t>
            </a:r>
            <a:r>
              <a:rPr lang="de-DE" altLang="de-DE" dirty="0"/>
              <a:t>bei der </a:t>
            </a:r>
            <a:r>
              <a:rPr lang="de-DE" altLang="de-DE" b="1" dirty="0">
                <a:solidFill>
                  <a:srgbClr val="00B050"/>
                </a:solidFill>
              </a:rPr>
              <a:t>Unfallkasse NRW</a:t>
            </a:r>
            <a:r>
              <a:rPr lang="de-DE" altLang="de-DE" b="1" dirty="0"/>
              <a:t> </a:t>
            </a:r>
            <a:r>
              <a:rPr lang="de-DE" altLang="de-DE" dirty="0"/>
              <a:t>unfallversichert!</a:t>
            </a:r>
          </a:p>
          <a:p>
            <a:pPr marL="0">
              <a:spcAft>
                <a:spcPts val="0"/>
              </a:spcAft>
              <a:buNone/>
              <a:defRPr/>
            </a:pPr>
            <a:endParaRPr lang="de-DE" altLang="de-DE" b="1" dirty="0"/>
          </a:p>
          <a:p>
            <a:pPr>
              <a:spcAft>
                <a:spcPts val="0"/>
              </a:spcAft>
              <a:buFont typeface="Arial" panose="020B0604020202020204" pitchFamily="34" charset="0"/>
              <a:buChar char="•"/>
              <a:defRPr/>
            </a:pPr>
            <a:r>
              <a:rPr lang="de-DE" altLang="de-DE" dirty="0"/>
              <a:t>Versicherungsschutz gilt bei allen </a:t>
            </a:r>
            <a:r>
              <a:rPr lang="de-DE" altLang="de-DE" b="1" dirty="0"/>
              <a:t>studienbezogenen Tätigkeiten</a:t>
            </a:r>
            <a:r>
              <a:rPr lang="de-DE" altLang="de-DE" dirty="0"/>
              <a:t>, die im organisatorischen Verantwortungsbereich der Hochschule liegen.                                        </a:t>
            </a:r>
            <a:r>
              <a:rPr lang="de-DE" altLang="de-DE" i="1" dirty="0"/>
              <a:t>(z. B. Besuch von Vorlesungen, Seminaren oder Übungen, der Besuch der Hochschulbibliothek oder auch bei der Teilnahme an Exkursionen, Hin- und Rückweg zwischen Hochschule und Ihrem zu Hause)</a:t>
            </a:r>
          </a:p>
          <a:p>
            <a:pPr marL="0">
              <a:spcAft>
                <a:spcPts val="0"/>
              </a:spcAft>
              <a:buNone/>
              <a:defRPr/>
            </a:pPr>
            <a:endParaRPr lang="de-DE" altLang="de-DE" i="1" dirty="0"/>
          </a:p>
          <a:p>
            <a:pPr marL="96837" indent="-285750">
              <a:spcAft>
                <a:spcPts val="0"/>
              </a:spcAft>
              <a:buFont typeface="Arial" panose="020B0604020202020204" pitchFamily="34" charset="0"/>
              <a:buChar char="•"/>
              <a:defRPr/>
            </a:pPr>
            <a:r>
              <a:rPr lang="de-DE" altLang="de-DE" b="1" dirty="0"/>
              <a:t>Hinweis: </a:t>
            </a:r>
            <a:r>
              <a:rPr lang="de-DE" altLang="de-DE" dirty="0"/>
              <a:t>Private Tätigkeiten sind nicht gesetzl. unfallversichert .</a:t>
            </a:r>
          </a:p>
          <a:p>
            <a:pPr marL="0" indent="0">
              <a:spcAft>
                <a:spcPts val="0"/>
              </a:spcAft>
              <a:buNone/>
              <a:defRPr/>
            </a:pPr>
            <a:r>
              <a:rPr lang="de-DE" altLang="de-DE" dirty="0"/>
              <a:t>     </a:t>
            </a:r>
            <a:r>
              <a:rPr lang="de-DE" altLang="de-DE" i="1" dirty="0"/>
              <a:t>(z. B. der Weg zum Bäcker / zur Mensa / private Aktivitäten auf dem Hochschulgelände)</a:t>
            </a:r>
          </a:p>
          <a:p>
            <a:pPr marL="0">
              <a:spcAft>
                <a:spcPts val="0"/>
              </a:spcAft>
              <a:buNone/>
              <a:defRPr/>
            </a:pPr>
            <a:endParaRPr lang="de-DE" altLang="de-DE" dirty="0"/>
          </a:p>
          <a:p>
            <a:pPr marL="0">
              <a:spcAft>
                <a:spcPts val="0"/>
              </a:spcAft>
              <a:buNone/>
              <a:defRPr/>
            </a:pPr>
            <a:endParaRPr lang="de-DE" altLang="de-DE" sz="800" dirty="0"/>
          </a:p>
          <a:p>
            <a:pPr marL="0" indent="0" algn="ctr">
              <a:spcAft>
                <a:spcPts val="0"/>
              </a:spcAft>
              <a:buNone/>
              <a:defRPr/>
            </a:pPr>
            <a:r>
              <a:rPr lang="de-DE" altLang="de-DE" sz="2000" b="1" u="sng" dirty="0">
                <a:solidFill>
                  <a:srgbClr val="00509B"/>
                </a:solidFill>
              </a:rPr>
              <a:t>Sie erleiden an der Hochschule eine kleine Verletzung oder einen Unfall? </a:t>
            </a:r>
            <a:endParaRPr lang="de-DE" altLang="de-DE" sz="2000" u="sng" dirty="0">
              <a:solidFill>
                <a:srgbClr val="00509B"/>
              </a:solidFill>
            </a:endParaRPr>
          </a:p>
          <a:p>
            <a:pPr marL="0" indent="0">
              <a:spcAft>
                <a:spcPts val="0"/>
              </a:spcAft>
              <a:buNone/>
              <a:defRPr/>
            </a:pPr>
            <a:r>
              <a:rPr lang="de-DE" altLang="de-DE" b="1" dirty="0"/>
              <a:t>Wichtig!!! Erste Hilfe Leistungen müssen immer dokumentiert werden, da ansonsten kein Versicherungsanspruch besteht (z. B. bei gesundheitlichen Spätfolgen eines Unfalls)</a:t>
            </a:r>
          </a:p>
          <a:p>
            <a:pPr marL="0">
              <a:spcAft>
                <a:spcPts val="0"/>
              </a:spcAft>
              <a:buNone/>
              <a:defRPr/>
            </a:pPr>
            <a:endParaRPr lang="de-DE" altLang="de-DE" sz="2000" dirty="0"/>
          </a:p>
          <a:p>
            <a:pPr>
              <a:buNone/>
              <a:defRPr/>
            </a:pPr>
            <a:endParaRPr lang="de-DE" altLang="de-DE" sz="1800" b="1" dirty="0"/>
          </a:p>
        </p:txBody>
      </p:sp>
      <p:sp>
        <p:nvSpPr>
          <p:cNvPr id="7171" name="Rectangle 2"/>
          <p:cNvSpPr txBox="1">
            <a:spLocks noChangeArrowheads="1"/>
          </p:cNvSpPr>
          <p:nvPr/>
        </p:nvSpPr>
        <p:spPr bwMode="auto">
          <a:xfrm>
            <a:off x="573088" y="341313"/>
            <a:ext cx="807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Unfallversicherungsschutz</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Bei kleinen Verletzungen / Bagatellunfällen nutzen Sie bitte das elektronische Verbandbuch.</a:t>
            </a:r>
          </a:p>
          <a:p>
            <a:pPr marL="96837" indent="-285750">
              <a:spcAft>
                <a:spcPts val="0"/>
              </a:spcAft>
              <a:buFontTx/>
              <a:buChar char="-"/>
              <a:defRPr/>
            </a:pPr>
            <a:r>
              <a:rPr lang="de-DE" altLang="de-DE" dirty="0" smtClean="0"/>
              <a:t>Sie finden das </a:t>
            </a:r>
            <a:r>
              <a:rPr lang="de-DE" altLang="de-DE" b="1" dirty="0" smtClean="0">
                <a:solidFill>
                  <a:srgbClr val="00B050"/>
                </a:solidFill>
              </a:rPr>
              <a:t>Elektronische Verbandbuch </a:t>
            </a:r>
            <a:r>
              <a:rPr lang="de-DE" altLang="de-DE" dirty="0" smtClean="0"/>
              <a:t>auf der Internetseite der Stabsstelle AGU, alternativ scannen Sie den QR-Code auf den Verbandkästen</a:t>
            </a:r>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Eintrag ins elektronische Verbandbuch</a:t>
            </a:r>
            <a:endParaRPr lang="de-DE" altLang="de-DE" sz="1800" b="1" dirty="0">
              <a:solidFill>
                <a:schemeClr val="bg1"/>
              </a:solidFill>
            </a:endParaRPr>
          </a:p>
        </p:txBody>
      </p:sp>
      <p:pic>
        <p:nvPicPr>
          <p:cNvPr id="2" name="Grafik 1"/>
          <p:cNvPicPr>
            <a:picLocks noChangeAspect="1"/>
          </p:cNvPicPr>
          <p:nvPr/>
        </p:nvPicPr>
        <p:blipFill>
          <a:blip r:embed="rId3"/>
          <a:stretch>
            <a:fillRect/>
          </a:stretch>
        </p:blipFill>
        <p:spPr>
          <a:xfrm>
            <a:off x="3090483" y="2686704"/>
            <a:ext cx="4892895" cy="3240000"/>
          </a:xfrm>
          <a:prstGeom prst="rect">
            <a:avLst/>
          </a:prstGeom>
          <a:ln>
            <a:solidFill>
              <a:schemeClr val="tx1"/>
            </a:solidFill>
          </a:ln>
        </p:spPr>
      </p:pic>
      <p:pic>
        <p:nvPicPr>
          <p:cNvPr id="3" name="Grafik 2"/>
          <p:cNvPicPr>
            <a:picLocks noChangeAspect="1"/>
          </p:cNvPicPr>
          <p:nvPr/>
        </p:nvPicPr>
        <p:blipFill>
          <a:blip r:embed="rId4"/>
          <a:stretch>
            <a:fillRect/>
          </a:stretch>
        </p:blipFill>
        <p:spPr>
          <a:xfrm>
            <a:off x="240219" y="4247571"/>
            <a:ext cx="541911" cy="540000"/>
          </a:xfrm>
          <a:prstGeom prst="rect">
            <a:avLst/>
          </a:prstGeom>
        </p:spPr>
      </p:pic>
      <p:pic>
        <p:nvPicPr>
          <p:cNvPr id="4" name="Grafik 3"/>
          <p:cNvPicPr>
            <a:picLocks noChangeAspect="1"/>
          </p:cNvPicPr>
          <p:nvPr/>
        </p:nvPicPr>
        <p:blipFill>
          <a:blip r:embed="rId5"/>
          <a:stretch>
            <a:fillRect/>
          </a:stretch>
        </p:blipFill>
        <p:spPr>
          <a:xfrm>
            <a:off x="1073747" y="2298248"/>
            <a:ext cx="1291090" cy="4104000"/>
          </a:xfrm>
          <a:prstGeom prst="rect">
            <a:avLst/>
          </a:prstGeom>
        </p:spPr>
      </p:pic>
      <p:cxnSp>
        <p:nvCxnSpPr>
          <p:cNvPr id="6" name="Gerade Verbindung mit Pfeil 5"/>
          <p:cNvCxnSpPr/>
          <p:nvPr/>
        </p:nvCxnSpPr>
        <p:spPr bwMode="auto">
          <a:xfrm>
            <a:off x="782130" y="4517571"/>
            <a:ext cx="666599" cy="10886"/>
          </a:xfrm>
          <a:prstGeom prst="straightConnector1">
            <a:avLst/>
          </a:prstGeom>
          <a:noFill/>
          <a:ln w="127000" cap="flat" cmpd="sng" algn="ctr">
            <a:solidFill>
              <a:schemeClr val="bg1">
                <a:lumMod val="75000"/>
              </a:schemeClr>
            </a:solidFill>
            <a:prstDash val="solid"/>
            <a:round/>
            <a:headEnd type="none" w="med" len="med"/>
            <a:tailEnd type="triangle"/>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896940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Eine Unfallanzeige muss im Gegensatz zum elektronischen Verbandbuch gestellt werden, wenn sich aufgrund eines Unfalls in Verbindung mit der Hochschule eine „Arbeitsunfähigkeit“ von mehr als 3 Kalendertagen, ein schwerer Unfall oder der Tod ereignet.</a:t>
            </a:r>
          </a:p>
          <a:p>
            <a:pPr marL="0">
              <a:spcAft>
                <a:spcPts val="0"/>
              </a:spcAft>
              <a:buFont typeface="Wingdings" pitchFamily="2" charset="2"/>
              <a:buNone/>
              <a:defRPr/>
            </a:pPr>
            <a:endParaRPr lang="de-DE" altLang="de-DE" dirty="0"/>
          </a:p>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791" y="3276146"/>
            <a:ext cx="2366618" cy="33480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29629897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smtClean="0"/>
              <a:t>02371/5661104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9425" y="23812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Unfallversicherungsschutz </a:t>
            </a:r>
            <a:br>
              <a:rPr lang="de-DE" altLang="de-DE" sz="2400" b="1">
                <a:solidFill>
                  <a:schemeClr val="bg1"/>
                </a:solidFill>
              </a:rPr>
            </a:br>
            <a:r>
              <a:rPr lang="de-DE" altLang="de-DE" sz="1800" b="1">
                <a:solidFill>
                  <a:schemeClr val="bg1"/>
                </a:solidFill>
              </a:rPr>
              <a:t>Erstellen 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Verhalten </a:t>
            </a:r>
            <a:r>
              <a:rPr lang="de-DE" altLang="de-DE" sz="1800" b="1" dirty="0">
                <a:solidFill>
                  <a:schemeClr val="bg1"/>
                </a:solidFill>
              </a:rPr>
              <a:t>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endParaRPr lang="de-DE" sz="1600" b="1" dirty="0" smtClean="0">
              <a:solidFill>
                <a:schemeClr val="tx1"/>
              </a:solidFill>
              <a:latin typeface="Arial" pitchFamily="34" charset="0"/>
            </a:endParaRPr>
          </a:p>
          <a:p>
            <a:pPr algn="l">
              <a:defRPr/>
            </a:pPr>
            <a:endParaRPr lang="de-DE" sz="1600" b="1" dirty="0" smtClean="0">
              <a:solidFill>
                <a:schemeClr val="tx1"/>
              </a:solidFill>
              <a:latin typeface="Arial" pitchFamily="34" charset="0"/>
            </a:endParaRPr>
          </a:p>
          <a:p>
            <a:pPr marL="285750" indent="-285750" algn="l">
              <a:buFont typeface="Arial" panose="020B0604020202020204" pitchFamily="34" charset="0"/>
              <a:buChar char="•"/>
              <a:defRPr/>
            </a:pPr>
            <a:r>
              <a:rPr lang="de-DE" sz="1600" b="1" dirty="0" smtClean="0">
                <a:solidFill>
                  <a:schemeClr val="tx1"/>
                </a:solidFill>
                <a:latin typeface="Arial" pitchFamily="34" charset="0"/>
              </a:rPr>
              <a:t>Dem </a:t>
            </a:r>
            <a:r>
              <a:rPr lang="de-DE" sz="1600" b="1" dirty="0">
                <a:solidFill>
                  <a:schemeClr val="tx1"/>
                </a:solidFill>
                <a:latin typeface="Arial" pitchFamily="34" charset="0"/>
              </a:rPr>
              <a:t>Verunfallten Hilfe leisten, ggf. Notruf absetzen</a:t>
            </a:r>
            <a:r>
              <a:rPr lang="de-DE" sz="1600" b="1" dirty="0" smtClean="0">
                <a:solidFill>
                  <a:schemeClr val="tx1"/>
                </a:solidFill>
                <a:latin typeface="Arial" pitchFamily="34" charset="0"/>
              </a:rPr>
              <a:t>:</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smtClean="0">
              <a:solidFill>
                <a:schemeClr val="tx1"/>
              </a:solidFill>
              <a:latin typeface="Arial" pitchFamily="34" charset="0"/>
            </a:endParaRPr>
          </a:p>
          <a:p>
            <a:pPr algn="l">
              <a:defRPr/>
            </a:pPr>
            <a:r>
              <a:rPr lang="de-DE" sz="1600" dirty="0" smtClean="0">
                <a:solidFill>
                  <a:schemeClr val="tx1"/>
                </a:solidFill>
                <a:latin typeface="Arial" pitchFamily="34" charset="0"/>
              </a:rPr>
              <a:t>Wenn nötig, rufen Sie weitere Personen zur Unterstützung dazu.</a:t>
            </a: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smtClean="0">
                <a:solidFill>
                  <a:srgbClr val="00B050"/>
                </a:solidFill>
                <a:latin typeface="Arial" pitchFamily="34" charset="0"/>
              </a:rPr>
              <a:t>Ersthelfer*innen</a:t>
            </a:r>
            <a:r>
              <a:rPr lang="de-DE" sz="1600" dirty="0" smtClean="0">
                <a:solidFill>
                  <a:schemeClr val="tx1"/>
                </a:solidFill>
                <a:latin typeface="Arial" pitchFamily="34" charset="0"/>
              </a:rPr>
              <a:t> </a:t>
            </a:r>
            <a:r>
              <a:rPr lang="de-DE" sz="1600" dirty="0">
                <a:solidFill>
                  <a:schemeClr val="tx1"/>
                </a:solidFill>
                <a:latin typeface="Arial" pitchFamily="34" charset="0"/>
              </a:rPr>
              <a:t>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r>
              <a:rPr lang="de-DE" sz="1600" dirty="0" smtClean="0">
                <a:solidFill>
                  <a:schemeClr val="tx1"/>
                </a:solidFill>
                <a:latin typeface="Arial" pitchFamily="34" charset="0"/>
              </a:rPr>
              <a:t>/ in Laboren etc.</a:t>
            </a:r>
            <a:endParaRPr lang="de-DE" sz="1600" dirty="0">
              <a:solidFill>
                <a:schemeClr val="tx1"/>
              </a:solidFill>
              <a:latin typeface="Arial" pitchFamily="34" charset="0"/>
            </a:endParaRP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a:t>
            </a:r>
            <a:r>
              <a:rPr lang="de-DE" sz="1600" i="1" dirty="0" smtClean="0">
                <a:solidFill>
                  <a:schemeClr val="tx1"/>
                </a:solidFill>
                <a:latin typeface="Arial" pitchFamily="34" charset="0"/>
              </a:rPr>
              <a:t>Ersthelfer*innen </a:t>
            </a:r>
            <a:r>
              <a:rPr lang="de-DE" sz="1600" i="1" dirty="0">
                <a:solidFill>
                  <a:schemeClr val="tx1"/>
                </a:solidFill>
                <a:latin typeface="Arial" pitchFamily="34" charset="0"/>
              </a:rPr>
              <a:t>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a:off x="6679773" y="1414138"/>
            <a:ext cx="1929679" cy="3384000"/>
          </a:xfrm>
          <a:prstGeom prst="rect">
            <a:avLst/>
          </a:prstGeom>
        </p:spPr>
      </p:pic>
    </p:spTree>
    <p:extLst>
      <p:ext uri="{BB962C8B-B14F-4D97-AF65-F5344CB8AC3E}">
        <p14:creationId xmlns:p14="http://schemas.microsoft.com/office/powerpoint/2010/main" val="21576429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1370013" y="22860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Notfalleinrichtungen am Campus Hagen</a:t>
            </a:r>
          </a:p>
        </p:txBody>
      </p:sp>
      <p:sp>
        <p:nvSpPr>
          <p:cNvPr id="10244" name="Textfeld 2"/>
          <p:cNvSpPr txBox="1">
            <a:spLocks noChangeArrowheads="1"/>
          </p:cNvSpPr>
          <p:nvPr/>
        </p:nvSpPr>
        <p:spPr bwMode="auto">
          <a:xfrm>
            <a:off x="573088" y="1466850"/>
            <a:ext cx="78755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defRPr/>
            </a:pPr>
            <a:r>
              <a:rPr lang="de-DE" altLang="de-DE" sz="1600" b="1" dirty="0" smtClean="0">
                <a:solidFill>
                  <a:schemeClr val="tx1"/>
                </a:solidFill>
              </a:rPr>
              <a:t>Verbandkästen</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HE 09 (EG), Pforte EG, Stud.-Service-Büro</a:t>
            </a: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defRPr/>
            </a:pPr>
            <a:endParaRPr lang="de-DE" altLang="de-DE" sz="1600" dirty="0">
              <a:solidFill>
                <a:schemeClr val="tx1"/>
              </a:solidFill>
              <a:sym typeface="Wingdings" pitchFamily="2" charset="2"/>
            </a:endParaRPr>
          </a:p>
          <a:p>
            <a:pPr algn="l">
              <a:defRPr/>
            </a:pPr>
            <a:endParaRPr lang="de-DE" altLang="de-DE" sz="1600" dirty="0" smtClean="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Wandschrank </a:t>
            </a:r>
            <a:r>
              <a:rPr lang="de-DE" altLang="de-DE" sz="1600" dirty="0">
                <a:solidFill>
                  <a:schemeClr val="tx1"/>
                </a:solidFill>
                <a:sym typeface="Wingdings" pitchFamily="2" charset="2"/>
              </a:rPr>
              <a:t>Foyer EG</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2"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225" y="1466850"/>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2765425"/>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813" y="4433888"/>
            <a:ext cx="1455737" cy="15113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rgbClr val="000000"/>
                </a:solidFill>
                <a:miter lim="800000"/>
                <a:headEnd/>
                <a:tailEnd/>
              </a14:hiddenLine>
            </a:ext>
          </a:extLst>
        </p:spPr>
      </p:pic>
      <p:pic>
        <p:nvPicPr>
          <p:cNvPr id="102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433888"/>
            <a:ext cx="804863" cy="80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2177</Words>
  <Application>Microsoft Office PowerPoint</Application>
  <PresentationFormat>Bildschirmpräsentation (4:3)</PresentationFormat>
  <Paragraphs>400</Paragraphs>
  <Slides>36</Slides>
  <Notes>35</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36</vt:i4>
      </vt:variant>
      <vt:variant>
        <vt:lpstr>Zielgruppenorientierte Präsentationen</vt:lpstr>
      </vt:variant>
      <vt:variant>
        <vt:i4>1</vt:i4>
      </vt:variant>
    </vt:vector>
  </HeadingPairs>
  <TitlesOfParts>
    <vt:vector size="44"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2216</cp:revision>
  <cp:lastPrinted>2017-11-21T10:24:01Z</cp:lastPrinted>
  <dcterms:created xsi:type="dcterms:W3CDTF">2010-04-29T12:39:23Z</dcterms:created>
  <dcterms:modified xsi:type="dcterms:W3CDTF">2024-07-18T08:43:04Z</dcterms:modified>
</cp:coreProperties>
</file>